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93" r:id="rId3"/>
    <p:sldId id="294" r:id="rId4"/>
    <p:sldId id="305" r:id="rId5"/>
    <p:sldId id="314" r:id="rId6"/>
    <p:sldId id="295" r:id="rId7"/>
    <p:sldId id="297" r:id="rId8"/>
    <p:sldId id="296" r:id="rId9"/>
    <p:sldId id="323" r:id="rId10"/>
    <p:sldId id="298" r:id="rId11"/>
    <p:sldId id="300" r:id="rId12"/>
    <p:sldId id="315" r:id="rId13"/>
    <p:sldId id="299" r:id="rId14"/>
    <p:sldId id="307" r:id="rId15"/>
    <p:sldId id="316" r:id="rId16"/>
    <p:sldId id="320" r:id="rId17"/>
    <p:sldId id="321" r:id="rId18"/>
    <p:sldId id="322" r:id="rId19"/>
    <p:sldId id="325" r:id="rId20"/>
    <p:sldId id="301" r:id="rId21"/>
    <p:sldId id="306" r:id="rId22"/>
    <p:sldId id="303" r:id="rId23"/>
    <p:sldId id="311" r:id="rId24"/>
    <p:sldId id="324" r:id="rId25"/>
    <p:sldId id="313" r:id="rId26"/>
    <p:sldId id="304" r:id="rId27"/>
    <p:sldId id="310" r:id="rId28"/>
    <p:sldId id="318" r:id="rId29"/>
    <p:sldId id="319" r:id="rId30"/>
    <p:sldId id="309" r:id="rId31"/>
    <p:sldId id="30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8F9553-2245-4C3A-ACAE-522E6603C976}">
          <p14:sldIdLst>
            <p14:sldId id="257"/>
            <p14:sldId id="293"/>
            <p14:sldId id="294"/>
            <p14:sldId id="305"/>
            <p14:sldId id="314"/>
            <p14:sldId id="295"/>
            <p14:sldId id="297"/>
            <p14:sldId id="296"/>
            <p14:sldId id="323"/>
            <p14:sldId id="298"/>
            <p14:sldId id="300"/>
            <p14:sldId id="315"/>
            <p14:sldId id="299"/>
            <p14:sldId id="307"/>
            <p14:sldId id="316"/>
            <p14:sldId id="320"/>
            <p14:sldId id="321"/>
            <p14:sldId id="322"/>
            <p14:sldId id="325"/>
            <p14:sldId id="301"/>
            <p14:sldId id="306"/>
            <p14:sldId id="303"/>
            <p14:sldId id="311"/>
            <p14:sldId id="324"/>
            <p14:sldId id="313"/>
            <p14:sldId id="304"/>
            <p14:sldId id="310"/>
            <p14:sldId id="318"/>
            <p14:sldId id="319"/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hao Xu" initials="ZX" lastIdx="3" clrIdx="0">
    <p:extLst>
      <p:ext uri="{19B8F6BF-5375-455C-9EA6-DF929625EA0E}">
        <p15:presenceInfo xmlns:p15="http://schemas.microsoft.com/office/powerpoint/2012/main" userId="d902405f6ed877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DDA"/>
    <a:srgbClr val="F03E57"/>
    <a:srgbClr val="E9EBF5"/>
    <a:srgbClr val="CFD5EA"/>
    <a:srgbClr val="558FC4"/>
    <a:srgbClr val="91CBD2"/>
    <a:srgbClr val="FA8AAA"/>
    <a:srgbClr val="F5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31" autoAdjust="0"/>
  </p:normalViewPr>
  <p:slideViewPr>
    <p:cSldViewPr snapToGrid="0">
      <p:cViewPr varScale="1">
        <p:scale>
          <a:sx n="87" d="100"/>
          <a:sy n="87" d="100"/>
        </p:scale>
        <p:origin x="6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633408303542267E-2"/>
          <c:y val="0.11728346971243103"/>
          <c:w val="0.96038437415498534"/>
          <c:h val="0.76643009459051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6ABD5D6-3061-416C-8B7A-93B4E62AC5EC}" type="VALUE">
                      <a:rPr lang="en-US" altLang="zh-CN" sz="110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465-4680-8AB2-099CAC53FAF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AA1DD5C-6A79-467B-A2FB-353D18CD5AC2}" type="VALUE">
                      <a:rPr lang="en-US" altLang="zh-CN" sz="105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465-4680-8AB2-099CAC53FA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A53F3C7-779C-47D9-B692-F3029045B0BC}" type="VALUE">
                      <a:rPr lang="en-US" altLang="zh-CN" sz="105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465-4680-8AB2-099CAC53FAF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75D883A-2240-4119-91C1-1691E942E629}" type="VALUE">
                      <a:rPr lang="en-US" altLang="zh-CN" sz="110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465-4680-8AB2-099CAC53FA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0509902630967476E-2"/>
          <c:y val="0.93436029539793453"/>
          <c:w val="0.20177948243316476"/>
          <c:h val="4.130986088778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633408303542267E-2"/>
          <c:y val="3.1718354333561787E-2"/>
          <c:w val="0.96038437415498534"/>
          <c:h val="0.8364007243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CNN</a:t>
            </a:r>
            <a:r>
              <a:rPr lang="en-GB" baseline="0"/>
              <a:t> VS SVM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Sheet1!$G$1:$H$1</c:f>
              <c:strCache>
                <c:ptCount val="2"/>
                <c:pt idx="0">
                  <c:v>D3-M2</c:v>
                </c:pt>
                <c:pt idx="1">
                  <c:v>D3-SVM</c:v>
                </c:pt>
              </c:strCache>
            </c:strRef>
          </c:cat>
          <c:val>
            <c:numRef>
              <c:f>Sheet1!$G$2:$H$2</c:f>
              <c:numCache>
                <c:formatCode>General</c:formatCode>
                <c:ptCount val="2"/>
                <c:pt idx="0">
                  <c:v>0.94699999999999995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CE-419D-A534-4CC7F22DF83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Sheet1!$G$1:$H$1</c:f>
              <c:strCache>
                <c:ptCount val="2"/>
                <c:pt idx="0">
                  <c:v>D3-M2</c:v>
                </c:pt>
                <c:pt idx="1">
                  <c:v>D3-SVM</c:v>
                </c:pt>
              </c:strCache>
            </c:strRef>
          </c:cat>
          <c:val>
            <c:numRef>
              <c:f>Sheet1!$G$3:$H$3</c:f>
              <c:numCache>
                <c:formatCode>General</c:formatCode>
                <c:ptCount val="2"/>
                <c:pt idx="0">
                  <c:v>0.80400000000000005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CE-419D-A534-4CC7F22DF8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 Model Complare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 Model Complare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  <c:pt idx="6">
                  <c:v>Result_7</c:v>
                </c:pt>
                <c:pt idx="7">
                  <c:v>Result_8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  <c:pt idx="6">
                  <c:v>0.84799999999999998</c:v>
                </c:pt>
                <c:pt idx="7">
                  <c:v>0.96199999999999997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2-4DDD-A3CB-199548D9187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  <c:pt idx="6">
                  <c:v>Result_7</c:v>
                </c:pt>
                <c:pt idx="7">
                  <c:v>Result_8</c:v>
                </c:pt>
              </c:strCache>
            </c:strRef>
          </c:cat>
          <c:val>
            <c:numRef>
              <c:f>Sheet1!$B$3:$I$3</c:f>
              <c:numCache>
                <c:formatCode>General</c:formatCode>
                <c:ptCount val="8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  <c:pt idx="6">
                  <c:v>0.55700000000000005</c:v>
                </c:pt>
                <c:pt idx="7">
                  <c:v>0.72899999999999998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B2-4DDD-A3CB-199548D918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0.09353</cdr:x>
      <cdr:y>0.35644</cdr:y>
    </cdr:from>
    <cdr:to>
      <cdr:x>0.44688</cdr:x>
      <cdr:y>0.35644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92B4CAE-C9D0-525E-376F-804C81EA90ED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1081578" y="1674552"/>
          <a:ext cx="4086196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0.04327</cdr:x>
      <cdr:y>0.29083</cdr:y>
    </cdr:from>
    <cdr:to>
      <cdr:x>0.97504</cdr:x>
      <cdr:y>0.29083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2DC618E-C0C3-3FA3-704F-E619D7F691B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500341" y="1300275"/>
          <a:ext cx="10775183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A10CF-359E-450A-B592-5F8455AD4C0E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00760-C717-458A-B52C-B9152E956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8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00760-C717-458A-B52C-B9152E9560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28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80CA-8E80-8328-703D-D1B58D55B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DCC7D-171C-83BE-0400-45551FAB3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0A4A5-543D-B281-8535-C672DC20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FA714-2C5C-74D0-97D3-DFBEFEF4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DAAB4-6CE2-EEE2-DFEE-A7A62B03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62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46E4-A785-A594-436B-8D48AFE6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A2027-9ED7-8EA7-683D-51D77EE40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F584C-C0E7-1FEA-6A2F-2E472F6C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5BFD4-F583-3502-0732-D9521179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FCA71-336E-C097-46AA-50E043D2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51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C66BF-0B91-49AC-51C1-2D5299526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93BF2-2D33-55DE-7B41-68A9AD74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5549-0872-F113-E13B-6582A098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0AA28-84D5-9373-483B-3B451BCF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0E558-C067-B15D-970B-A1576E74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186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1" y="358611"/>
            <a:ext cx="2742489" cy="575997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9940" y="790873"/>
            <a:ext cx="4749217" cy="58010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689121"/>
            <a:ext cx="12192000" cy="44064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5934925" y="28393"/>
            <a:ext cx="6257075" cy="6067129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1067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2747" y="1267884"/>
            <a:ext cx="4913520" cy="326892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733" b="1">
                <a:solidFill>
                  <a:schemeClr val="tx1"/>
                </a:solidFill>
              </a:defRPr>
            </a:lvl1pPr>
            <a:lvl2pPr marL="234943" indent="0">
              <a:buFontTx/>
              <a:buNone/>
              <a:defRPr sz="3733" b="1">
                <a:solidFill>
                  <a:schemeClr val="bg1"/>
                </a:solidFill>
              </a:defRPr>
            </a:lvl2pPr>
            <a:lvl3pPr marL="480467" indent="0">
              <a:buFontTx/>
              <a:buNone/>
              <a:defRPr sz="3733" b="1">
                <a:solidFill>
                  <a:schemeClr val="bg1"/>
                </a:solidFill>
              </a:defRPr>
            </a:lvl3pPr>
            <a:lvl4pPr marL="715409" indent="0">
              <a:buFontTx/>
              <a:buNone/>
              <a:defRPr sz="3733" b="1">
                <a:solidFill>
                  <a:schemeClr val="bg1"/>
                </a:solidFill>
              </a:defRPr>
            </a:lvl4pPr>
            <a:lvl5pPr marL="960933" indent="0">
              <a:buFontTx/>
              <a:buNone/>
              <a:defRPr sz="37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02747" y="4654799"/>
            <a:ext cx="4913520" cy="51408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>
                <a:solidFill>
                  <a:schemeClr val="tx1"/>
                </a:solidFill>
              </a:defRPr>
            </a:lvl1pPr>
            <a:lvl2pPr marL="457185" indent="0" algn="ctr">
              <a:buNone/>
              <a:defRPr sz="2000"/>
            </a:lvl2pPr>
            <a:lvl3pPr marL="914368" indent="0" algn="ctr">
              <a:buNone/>
              <a:defRPr sz="1800"/>
            </a:lvl3pPr>
            <a:lvl4pPr marL="1371552" indent="0" algn="ctr">
              <a:buNone/>
              <a:defRPr sz="1600"/>
            </a:lvl4pPr>
            <a:lvl5pPr marL="1828736" indent="0" algn="ctr">
              <a:buNone/>
              <a:defRPr sz="1600"/>
            </a:lvl5pPr>
            <a:lvl6pPr marL="2285920" indent="0" algn="ctr">
              <a:buNone/>
              <a:defRPr sz="1600"/>
            </a:lvl6pPr>
            <a:lvl7pPr marL="2743103" indent="0" algn="ctr">
              <a:buNone/>
              <a:defRPr sz="1600"/>
            </a:lvl7pPr>
            <a:lvl8pPr marL="3200288" indent="0" algn="ctr">
              <a:buNone/>
              <a:defRPr sz="1600"/>
            </a:lvl8pPr>
            <a:lvl9pPr marL="3657473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731507" y="6259680"/>
            <a:ext cx="1887880" cy="440640"/>
          </a:xfrm>
        </p:spPr>
        <p:txBody>
          <a:bodyPr/>
          <a:lstStyle>
            <a:lvl1pPr marL="0" indent="0">
              <a:buFontTx/>
              <a:buNone/>
              <a:defRPr sz="1467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389166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28693"/>
            <a:ext cx="10992267" cy="331471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74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2194-A08D-9CD2-9622-B78DF71F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9B53D-4BD6-61D9-07C2-5966BFD57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5FC2D-7BDA-9572-A513-74CEC85DA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067E-1A0C-8EF3-7AE7-0FA2FFBD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96A28-191F-DA0A-2B9B-77CF9717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D184-D99D-9A31-4D21-DF4A75F7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7EEC9-371B-D21B-EC8C-6AF8158D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AB2F3-5673-FE4B-7408-D14A62C5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FAD3C-5020-8C30-184C-C0FF7C15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23771-C5BC-16D3-83DB-05C7BA58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99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9214-C0AB-ECA8-7728-A219C61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D14F8-38DC-3D63-C227-5A6507C16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34E26-B48A-A27B-2E4A-8A749B1CF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A169A-EF28-4973-7D00-44C88B1D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34585-0FEC-EC94-ED52-05F92968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8555A-CBDE-8E4A-D9E9-F452C13D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27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E734-0ED9-4327-466C-F43D2912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A61E7-7455-7BA6-9282-DF3DD954B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455D8-C1D8-81B6-6076-EB850B384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2C80C-DDBB-9B1D-F43F-0F029235F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20847-4882-F7BC-11BC-950995C7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253A2-921A-6EFB-10C6-63BB7CF0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93F2A-A399-9EF4-B567-1DB4EF48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E9B054-C7FD-1589-5A17-B78B967A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75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BDE4-F3C3-EF1D-9C8F-7938ADA3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5CEA5-4B2F-0FAE-C349-A15664FA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358EF-839D-3ACA-EA2C-65C1B2E8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1ECA7-D4FB-C6B7-B53E-3F623453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63979-56B2-C8D0-A0E0-B65D46E6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49773-BEA1-82FA-8EC2-FAB958A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92767-47CC-AF0E-6881-AC9651E6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64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7427-16D5-D6DD-76BE-C3698CC1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7B741-FB21-4FF7-970C-12F75FD09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40128-CBF7-C9C8-87ED-57534E61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D9D8C-C6B9-240C-C0DD-C55FBA0E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05FE1-A3C0-1559-326D-9A2BB5D6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66B83-5650-3A45-7EB9-757FD211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6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D65C-FF71-4BA9-842F-B2C6E756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0CBAD-E1CC-3D6D-99FA-8AFB7CDE3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12C02-6F47-A2E7-7B1F-D2119C5E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9B631-9B14-B3DC-FA89-5DDC3CD8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68B49-78AE-5DE7-5C12-7324F664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D3470-B99E-7456-8C3F-1A2FFC7C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758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88DCE-4398-F236-8D6F-B39B2994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068DB-B1D4-5A8E-B36B-169C8F80C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03418-DF4C-7C74-3966-1692CA77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B49F7-B0B7-4566-B817-7047507A53B3}" type="datetimeFigureOut">
              <a:rPr lang="zh-CN" altLang="en-US" smtClean="0"/>
              <a:t>2023/2/5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37431-BE9A-066B-CE20-AAD5AF56A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C5D7B-B207-903A-D7AB-4B042B1B6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77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BD9AEB2-1891-4DE2-949B-9C0718360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9940" y="790873"/>
            <a:ext cx="1856541" cy="31516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err="1">
                <a:cs typeface="Arial"/>
              </a:rPr>
              <a:t>Analytic</a:t>
            </a:r>
            <a:r>
              <a:rPr lang="de-DE" dirty="0">
                <a:cs typeface="Arial"/>
              </a:rPr>
              <a:t> Computing</a:t>
            </a:r>
            <a:endParaRPr lang="de-DE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6B80B00-B7B2-CB6A-FDFF-29EBF7D881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7" t="23418" r="-1092" b="22326"/>
          <a:stretch/>
        </p:blipFill>
        <p:spPr>
          <a:xfrm>
            <a:off x="-7368" y="1587880"/>
            <a:ext cx="8134538" cy="4368420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3329" y="673481"/>
            <a:ext cx="5167464" cy="528282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7985" y="2444265"/>
            <a:ext cx="4452946" cy="1047737"/>
          </a:xfrm>
        </p:spPr>
        <p:txBody>
          <a:bodyPr/>
          <a:lstStyle/>
          <a:p>
            <a:r>
              <a:rPr lang="de-DE" dirty="0">
                <a:cs typeface="Arial"/>
              </a:rPr>
              <a:t>Fachpraktikum</a:t>
            </a:r>
            <a:endParaRPr lang="en-US" dirty="0"/>
          </a:p>
          <a:p>
            <a:r>
              <a:rPr lang="de-DE" sz="2400" dirty="0">
                <a:cs typeface="Arial"/>
              </a:rPr>
              <a:t>Maritime </a:t>
            </a:r>
            <a:r>
              <a:rPr lang="de-DE" sz="2400" dirty="0" err="1">
                <a:cs typeface="Arial"/>
              </a:rPr>
              <a:t>Anomaly</a:t>
            </a:r>
            <a:r>
              <a:rPr lang="de-DE" sz="2400" dirty="0">
                <a:cs typeface="Arial"/>
              </a:rPr>
              <a:t> </a:t>
            </a:r>
            <a:r>
              <a:rPr lang="de-DE" sz="2400" dirty="0" err="1">
                <a:cs typeface="Arial"/>
              </a:rPr>
              <a:t>Detection</a:t>
            </a:r>
            <a:endParaRPr lang="de-DE" sz="2400" dirty="0">
              <a:cs typeface="Arial"/>
            </a:endParaRP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934" y="3492002"/>
            <a:ext cx="1741127" cy="111099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>
                <a:cs typeface="Arial"/>
              </a:rPr>
              <a:t>08.02.2023</a:t>
            </a:r>
          </a:p>
          <a:p>
            <a:r>
              <a:rPr lang="de-DE" dirty="0" err="1">
                <a:cs typeface="Arial"/>
              </a:rPr>
              <a:t>Qiuming</a:t>
            </a:r>
            <a:r>
              <a:rPr lang="de-DE" dirty="0">
                <a:cs typeface="Arial"/>
              </a:rPr>
              <a:t> Li</a:t>
            </a:r>
          </a:p>
          <a:p>
            <a:r>
              <a:rPr lang="de-DE" dirty="0">
                <a:cs typeface="Arial"/>
              </a:rPr>
              <a:t>Zhenhao Xu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3838220-1165-453C-B86D-097A85E4ED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9-5CBC-78F9-4E11-979B2613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06" y="136241"/>
            <a:ext cx="10992267" cy="461888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CNN-Model structure</a:t>
            </a:r>
            <a:endParaRPr lang="zh-CN" altLang="en-US" sz="3600" b="1" dirty="0"/>
          </a:p>
        </p:txBody>
      </p:sp>
      <p:sp>
        <p:nvSpPr>
          <p:cNvPr id="17" name="Google Shape;69;p15">
            <a:extLst>
              <a:ext uri="{FF2B5EF4-FFF2-40B4-BE49-F238E27FC236}">
                <a16:creationId xmlns:a16="http://schemas.microsoft.com/office/drawing/2014/main" id="{7A1A2C61-F66B-E6ED-07CE-74F7C3E74C91}"/>
              </a:ext>
            </a:extLst>
          </p:cNvPr>
          <p:cNvSpPr/>
          <p:nvPr/>
        </p:nvSpPr>
        <p:spPr>
          <a:xfrm>
            <a:off x="307313" y="1426514"/>
            <a:ext cx="8602132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C</a:t>
            </a:r>
            <a:r>
              <a:rPr lang="zh-CN" b="1" dirty="0"/>
              <a:t>onvolution 1st layer</a:t>
            </a:r>
            <a:endParaRPr b="1" dirty="0"/>
          </a:p>
        </p:txBody>
      </p:sp>
      <p:sp>
        <p:nvSpPr>
          <p:cNvPr id="18" name="Google Shape;70;p15">
            <a:extLst>
              <a:ext uri="{FF2B5EF4-FFF2-40B4-BE49-F238E27FC236}">
                <a16:creationId xmlns:a16="http://schemas.microsoft.com/office/drawing/2014/main" id="{91D4F9A3-4E65-B61D-E5BF-F6CBD3532346}"/>
              </a:ext>
            </a:extLst>
          </p:cNvPr>
          <p:cNvSpPr/>
          <p:nvPr/>
        </p:nvSpPr>
        <p:spPr>
          <a:xfrm>
            <a:off x="916163" y="1825446"/>
            <a:ext cx="8695133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C</a:t>
            </a:r>
            <a:r>
              <a:rPr lang="zh-CN" b="1" dirty="0"/>
              <a:t>onvolution 2nd layer</a:t>
            </a:r>
            <a:endParaRPr b="1"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D2AD1D39-837F-0A10-3B90-9386391C0082}"/>
              </a:ext>
            </a:extLst>
          </p:cNvPr>
          <p:cNvSpPr/>
          <p:nvPr/>
        </p:nvSpPr>
        <p:spPr>
          <a:xfrm>
            <a:off x="1466684" y="2196517"/>
            <a:ext cx="8770581" cy="290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Max</a:t>
            </a:r>
            <a:r>
              <a:rPr lang="en-US" altLang="zh-CN" b="1" dirty="0"/>
              <a:t> P</a:t>
            </a:r>
            <a:r>
              <a:rPr lang="zh-CN" b="1" dirty="0"/>
              <a:t>ooling</a:t>
            </a:r>
            <a:endParaRPr b="1" dirty="0"/>
          </a:p>
        </p:txBody>
      </p:sp>
      <p:sp>
        <p:nvSpPr>
          <p:cNvPr id="20" name="Google Shape;72;p15">
            <a:extLst>
              <a:ext uri="{FF2B5EF4-FFF2-40B4-BE49-F238E27FC236}">
                <a16:creationId xmlns:a16="http://schemas.microsoft.com/office/drawing/2014/main" id="{68E454C5-2DC4-D310-BE5B-90B3D6BDEE9B}"/>
              </a:ext>
            </a:extLst>
          </p:cNvPr>
          <p:cNvSpPr/>
          <p:nvPr/>
        </p:nvSpPr>
        <p:spPr>
          <a:xfrm>
            <a:off x="1990651" y="2579754"/>
            <a:ext cx="8951513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C</a:t>
            </a:r>
            <a:r>
              <a:rPr lang="zh-CN" b="1" dirty="0"/>
              <a:t>onvolution 3rd  layer</a:t>
            </a:r>
            <a:endParaRPr b="1" dirty="0"/>
          </a:p>
        </p:txBody>
      </p:sp>
      <p:sp>
        <p:nvSpPr>
          <p:cNvPr id="21" name="Google Shape;73;p15">
            <a:extLst>
              <a:ext uri="{FF2B5EF4-FFF2-40B4-BE49-F238E27FC236}">
                <a16:creationId xmlns:a16="http://schemas.microsoft.com/office/drawing/2014/main" id="{DAF68300-8C8F-D475-F6C8-B56B705C1309}"/>
              </a:ext>
            </a:extLst>
          </p:cNvPr>
          <p:cNvSpPr/>
          <p:nvPr/>
        </p:nvSpPr>
        <p:spPr>
          <a:xfrm>
            <a:off x="2808933" y="3009187"/>
            <a:ext cx="9041628" cy="290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Max</a:t>
            </a:r>
            <a:r>
              <a:rPr lang="en-US" altLang="zh-CN" b="1" dirty="0"/>
              <a:t> P</a:t>
            </a:r>
            <a:r>
              <a:rPr lang="zh-CN" b="1" dirty="0"/>
              <a:t>ooling</a:t>
            </a:r>
            <a:endParaRPr b="1" dirty="0"/>
          </a:p>
        </p:txBody>
      </p:sp>
      <p:sp>
        <p:nvSpPr>
          <p:cNvPr id="22" name="Google Shape;74;p15">
            <a:extLst>
              <a:ext uri="{FF2B5EF4-FFF2-40B4-BE49-F238E27FC236}">
                <a16:creationId xmlns:a16="http://schemas.microsoft.com/office/drawing/2014/main" id="{7B2371F0-3300-AA9A-6EFE-8AA24EC51DF7}"/>
              </a:ext>
            </a:extLst>
          </p:cNvPr>
          <p:cNvSpPr/>
          <p:nvPr/>
        </p:nvSpPr>
        <p:spPr>
          <a:xfrm>
            <a:off x="307313" y="4455578"/>
            <a:ext cx="9132808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1st  layer</a:t>
            </a:r>
            <a:endParaRPr b="1" dirty="0"/>
          </a:p>
        </p:txBody>
      </p:sp>
      <p:sp>
        <p:nvSpPr>
          <p:cNvPr id="23" name="Google Shape;75;p15">
            <a:extLst>
              <a:ext uri="{FF2B5EF4-FFF2-40B4-BE49-F238E27FC236}">
                <a16:creationId xmlns:a16="http://schemas.microsoft.com/office/drawing/2014/main" id="{E4D53B8D-04E2-F08C-606F-BB9AC3B52377}"/>
              </a:ext>
            </a:extLst>
          </p:cNvPr>
          <p:cNvSpPr/>
          <p:nvPr/>
        </p:nvSpPr>
        <p:spPr>
          <a:xfrm>
            <a:off x="87182" y="3612951"/>
            <a:ext cx="12017635" cy="407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Flatten</a:t>
            </a:r>
            <a:endParaRPr b="1" dirty="0"/>
          </a:p>
        </p:txBody>
      </p:sp>
      <p:sp>
        <p:nvSpPr>
          <p:cNvPr id="24" name="Google Shape;76;p15">
            <a:extLst>
              <a:ext uri="{FF2B5EF4-FFF2-40B4-BE49-F238E27FC236}">
                <a16:creationId xmlns:a16="http://schemas.microsoft.com/office/drawing/2014/main" id="{51121BAD-3587-354B-D926-E092C945B7BA}"/>
              </a:ext>
            </a:extLst>
          </p:cNvPr>
          <p:cNvSpPr/>
          <p:nvPr/>
        </p:nvSpPr>
        <p:spPr>
          <a:xfrm>
            <a:off x="916163" y="4886436"/>
            <a:ext cx="9391619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2nd  layer</a:t>
            </a:r>
            <a:endParaRPr b="1" dirty="0"/>
          </a:p>
        </p:txBody>
      </p:sp>
      <p:sp>
        <p:nvSpPr>
          <p:cNvPr id="25" name="Google Shape;77;p15">
            <a:extLst>
              <a:ext uri="{FF2B5EF4-FFF2-40B4-BE49-F238E27FC236}">
                <a16:creationId xmlns:a16="http://schemas.microsoft.com/office/drawing/2014/main" id="{F131C5B2-2FA9-89BD-79CA-02C76AF393F8}"/>
              </a:ext>
            </a:extLst>
          </p:cNvPr>
          <p:cNvSpPr/>
          <p:nvPr/>
        </p:nvSpPr>
        <p:spPr>
          <a:xfrm>
            <a:off x="1466684" y="5317294"/>
            <a:ext cx="9391618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3rd  layer</a:t>
            </a:r>
            <a:endParaRPr b="1" dirty="0"/>
          </a:p>
        </p:txBody>
      </p:sp>
      <p:sp>
        <p:nvSpPr>
          <p:cNvPr id="26" name="Google Shape;78;p15">
            <a:extLst>
              <a:ext uri="{FF2B5EF4-FFF2-40B4-BE49-F238E27FC236}">
                <a16:creationId xmlns:a16="http://schemas.microsoft.com/office/drawing/2014/main" id="{01E20AE8-76AA-A263-8EED-481E588BEC71}"/>
              </a:ext>
            </a:extLst>
          </p:cNvPr>
          <p:cNvSpPr/>
          <p:nvPr/>
        </p:nvSpPr>
        <p:spPr>
          <a:xfrm>
            <a:off x="1990651" y="5781267"/>
            <a:ext cx="9613916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final  layer</a:t>
            </a:r>
            <a:endParaRPr b="1" dirty="0"/>
          </a:p>
        </p:txBody>
      </p:sp>
      <p:sp>
        <p:nvSpPr>
          <p:cNvPr id="27" name="Google Shape;69;p15">
            <a:extLst>
              <a:ext uri="{FF2B5EF4-FFF2-40B4-BE49-F238E27FC236}">
                <a16:creationId xmlns:a16="http://schemas.microsoft.com/office/drawing/2014/main" id="{CB5D7FDA-C28D-822A-5445-BE3D3D5C1606}"/>
              </a:ext>
            </a:extLst>
          </p:cNvPr>
          <p:cNvSpPr/>
          <p:nvPr/>
        </p:nvSpPr>
        <p:spPr>
          <a:xfrm>
            <a:off x="87182" y="786033"/>
            <a:ext cx="12017635" cy="327417"/>
          </a:xfrm>
          <a:prstGeom prst="rect">
            <a:avLst/>
          </a:prstGeom>
          <a:solidFill>
            <a:srgbClr val="F03E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Input, shape: 10x3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8" name="Google Shape;69;p15">
            <a:extLst>
              <a:ext uri="{FF2B5EF4-FFF2-40B4-BE49-F238E27FC236}">
                <a16:creationId xmlns:a16="http://schemas.microsoft.com/office/drawing/2014/main" id="{4BDC81EF-E407-511B-713A-BDA4A70006C3}"/>
              </a:ext>
            </a:extLst>
          </p:cNvPr>
          <p:cNvSpPr/>
          <p:nvPr/>
        </p:nvSpPr>
        <p:spPr>
          <a:xfrm>
            <a:off x="87181" y="6359452"/>
            <a:ext cx="12028254" cy="362308"/>
          </a:xfrm>
          <a:prstGeom prst="rect">
            <a:avLst/>
          </a:prstGeom>
          <a:solidFill>
            <a:srgbClr val="F03E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Output, shape: 1x2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47CF0-6E8E-BC96-A206-AC6BD7F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3571" y="274231"/>
            <a:ext cx="10992267" cy="481381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Train/Test Dataset</a:t>
            </a:r>
            <a:endParaRPr lang="zh-CN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49B46-0F72-6B7F-44A8-07F860AA03A3}"/>
              </a:ext>
            </a:extLst>
          </p:cNvPr>
          <p:cNvSpPr txBox="1"/>
          <p:nvPr/>
        </p:nvSpPr>
        <p:spPr>
          <a:xfrm>
            <a:off x="493279" y="878651"/>
            <a:ext cx="115237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Train Dataset: </a:t>
            </a:r>
          </a:p>
          <a:p>
            <a:r>
              <a:rPr lang="en-US" altLang="zh-CN" sz="2800" b="1" dirty="0"/>
              <a:t>	</a:t>
            </a:r>
            <a:r>
              <a:rPr lang="en-US" altLang="zh-CN" sz="2400" b="1" dirty="0"/>
              <a:t>-&gt;317 segments real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normal </a:t>
            </a:r>
            <a:r>
              <a:rPr lang="en-US" altLang="zh-CN" sz="2400" b="1" dirty="0"/>
              <a:t>data in </a:t>
            </a:r>
            <a:r>
              <a:rPr lang="en-US" altLang="zh-CN" sz="2400" b="1" dirty="0">
                <a:solidFill>
                  <a:srgbClr val="FF0000"/>
                </a:solidFill>
              </a:rPr>
              <a:t>2019_01_01</a:t>
            </a:r>
            <a:r>
              <a:rPr lang="en-US" altLang="zh-CN" sz="2400" b="1" dirty="0"/>
              <a:t> in selected area </a:t>
            </a:r>
          </a:p>
          <a:p>
            <a:r>
              <a:rPr lang="en-US" altLang="zh-CN" sz="2400" b="1" dirty="0"/>
              <a:t>	-&gt;132 segments from </a:t>
            </a:r>
            <a:r>
              <a:rPr lang="en-US" altLang="zh-CN" sz="2400" b="1" dirty="0">
                <a:solidFill>
                  <a:srgbClr val="FF0000"/>
                </a:solidFill>
              </a:rPr>
              <a:t>random</a:t>
            </a:r>
            <a:r>
              <a:rPr lang="en-US" altLang="zh-CN" sz="2400" b="1" dirty="0"/>
              <a:t> generation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abnormal </a:t>
            </a:r>
            <a:r>
              <a:rPr lang="en-US" altLang="zh-CN" sz="2400" b="1" dirty="0"/>
              <a:t>data in selected area </a:t>
            </a:r>
          </a:p>
          <a:p>
            <a:r>
              <a:rPr lang="en-US" altLang="zh-CN" sz="3200" b="1" dirty="0"/>
              <a:t>Test Dataset:  </a:t>
            </a:r>
          </a:p>
          <a:p>
            <a:r>
              <a:rPr lang="en-US" altLang="zh-CN" sz="3200" b="1" dirty="0"/>
              <a:t>	</a:t>
            </a:r>
            <a:r>
              <a:rPr lang="en-US" altLang="zh-CN" sz="2400" b="1" dirty="0"/>
              <a:t>-&gt;211 segments from real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normal </a:t>
            </a:r>
            <a:r>
              <a:rPr lang="en-US" altLang="zh-CN" sz="2400" b="1" dirty="0"/>
              <a:t>data in </a:t>
            </a:r>
            <a:r>
              <a:rPr lang="en-US" altLang="zh-CN" sz="2400" b="1" dirty="0">
                <a:solidFill>
                  <a:srgbClr val="FF0000"/>
                </a:solidFill>
              </a:rPr>
              <a:t>2019_06_01</a:t>
            </a:r>
            <a:r>
              <a:rPr lang="en-US" altLang="zh-CN" sz="2400" b="1" dirty="0"/>
              <a:t> in selected area </a:t>
            </a:r>
          </a:p>
          <a:p>
            <a:r>
              <a:rPr lang="en-US" altLang="zh-CN" b="1" dirty="0"/>
              <a:t>	</a:t>
            </a:r>
            <a:r>
              <a:rPr lang="en-US" altLang="zh-CN" sz="2400" b="1" dirty="0"/>
              <a:t>-&gt;112 segments from </a:t>
            </a:r>
            <a:r>
              <a:rPr lang="en-US" altLang="zh-CN" sz="2400" b="1" dirty="0">
                <a:solidFill>
                  <a:srgbClr val="FF0000"/>
                </a:solidFill>
              </a:rPr>
              <a:t>random</a:t>
            </a:r>
            <a:r>
              <a:rPr lang="en-US" altLang="zh-CN" sz="2400" b="1" dirty="0"/>
              <a:t> generation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abnormal </a:t>
            </a:r>
            <a:r>
              <a:rPr lang="en-US" altLang="zh-CN" sz="2400" b="1" dirty="0"/>
              <a:t>data in selected area 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sz="3200" b="1" dirty="0"/>
              <a:t>Dataset for </a:t>
            </a:r>
            <a:r>
              <a:rPr lang="en-US" altLang="zh-CN" sz="3200" b="1" dirty="0">
                <a:solidFill>
                  <a:srgbClr val="FF0000"/>
                </a:solidFill>
              </a:rPr>
              <a:t>real</a:t>
            </a:r>
            <a:r>
              <a:rPr lang="en-US" altLang="zh-CN" sz="3200" b="1" dirty="0"/>
              <a:t> accident test:</a:t>
            </a:r>
          </a:p>
          <a:p>
            <a:r>
              <a:rPr lang="en-US" altLang="zh-CN" b="1" dirty="0"/>
              <a:t>	</a:t>
            </a:r>
            <a:r>
              <a:rPr lang="en-US" altLang="zh-CN" sz="2400" b="1" dirty="0"/>
              <a:t>-&gt;537 segments from real </a:t>
            </a:r>
            <a:r>
              <a:rPr lang="en-US" altLang="zh-CN" sz="2400" b="1" dirty="0">
                <a:solidFill>
                  <a:srgbClr val="558FC4"/>
                </a:solidFill>
              </a:rPr>
              <a:t>normal and abnormal </a:t>
            </a:r>
            <a:r>
              <a:rPr lang="en-US" altLang="zh-CN" sz="2400" b="1" dirty="0"/>
              <a:t>data in </a:t>
            </a:r>
            <a:r>
              <a:rPr lang="en-US" altLang="zh-CN" sz="2400" b="1" dirty="0">
                <a:solidFill>
                  <a:srgbClr val="FF0000"/>
                </a:solidFill>
              </a:rPr>
              <a:t>2019_09_08 </a:t>
            </a:r>
            <a:r>
              <a:rPr lang="en-US" altLang="zh-CN" sz="2400" b="1" dirty="0"/>
              <a:t>in the area the accident happens</a:t>
            </a:r>
          </a:p>
          <a:p>
            <a:r>
              <a:rPr lang="en-US" altLang="zh-CN" sz="2400" b="1" dirty="0"/>
              <a:t>	-&gt;443 segments from real </a:t>
            </a:r>
            <a:r>
              <a:rPr lang="en-US" altLang="zh-CN" sz="2400" b="1" dirty="0">
                <a:solidFill>
                  <a:srgbClr val="558FC4"/>
                </a:solidFill>
              </a:rPr>
              <a:t>normal and abnormal </a:t>
            </a:r>
            <a:r>
              <a:rPr lang="en-US" altLang="zh-CN" sz="2400" b="1" dirty="0"/>
              <a:t>data in </a:t>
            </a:r>
            <a:r>
              <a:rPr lang="en-US" altLang="zh-CN" sz="2400" b="1" dirty="0">
                <a:solidFill>
                  <a:srgbClr val="FF0000"/>
                </a:solidFill>
              </a:rPr>
              <a:t>2019_09_07 </a:t>
            </a:r>
            <a:r>
              <a:rPr lang="en-US" altLang="zh-CN" sz="2400" b="1" dirty="0"/>
              <a:t>in the area the accident happens</a:t>
            </a:r>
          </a:p>
        </p:txBody>
      </p:sp>
    </p:spTree>
    <p:extLst>
      <p:ext uri="{BB962C8B-B14F-4D97-AF65-F5344CB8AC3E}">
        <p14:creationId xmlns:p14="http://schemas.microsoft.com/office/powerpoint/2010/main" val="426867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47CF0-6E8E-BC96-A206-AC6BD7F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3571" y="274231"/>
            <a:ext cx="10992267" cy="481381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Evaluation </a:t>
            </a:r>
            <a:endParaRPr lang="zh-CN" altLang="en-US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6800E-82C6-2D1B-C3D0-5D9A874E8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9" b="63310"/>
          <a:stretch/>
        </p:blipFill>
        <p:spPr>
          <a:xfrm>
            <a:off x="7315200" y="3671005"/>
            <a:ext cx="4785309" cy="1161769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75F3B5-E00C-7578-FF02-AF96A7D1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14052"/>
              </p:ext>
            </p:extLst>
          </p:nvPr>
        </p:nvGraphicFramePr>
        <p:xfrm>
          <a:off x="866688" y="112784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8586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93592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80219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83661406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r>
                        <a:rPr lang="en-US" altLang="zh-CN" sz="2800" dirty="0"/>
                        <a:t>Confusion Matrix</a:t>
                      </a:r>
                      <a:endParaRPr lang="zh-CN" altLang="en-US" sz="28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altLang="zh-CN" b="1" dirty="0"/>
                        <a:t>Predicted results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848652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Negative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1254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b="1" dirty="0"/>
                        <a:t>Ground Truth</a:t>
                      </a:r>
                      <a:endParaRPr lang="zh-CN" altLang="en-US" b="1" dirty="0"/>
                    </a:p>
                    <a:p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Negative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True Negative(TN)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 Positive(FP)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900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 Negative(FN)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True Positive(TP)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73417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FEEF461-1DA7-B7FC-03A6-AB85060A1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"/>
          <a:stretch/>
        </p:blipFill>
        <p:spPr>
          <a:xfrm>
            <a:off x="866687" y="2785739"/>
            <a:ext cx="3635643" cy="924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8E413-EA55-C9E1-1A25-C9A474B2F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87" y="3537595"/>
            <a:ext cx="3313427" cy="902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BE563C-3636-BE1C-FEEF-677A8D51CB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4" t="18387" r="22488" b="12520"/>
          <a:stretch/>
        </p:blipFill>
        <p:spPr>
          <a:xfrm>
            <a:off x="866687" y="4246799"/>
            <a:ext cx="4010114" cy="8795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7D0CE6-4FAF-311F-DE54-E1E23EE15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82" r="72890"/>
          <a:stretch/>
        </p:blipFill>
        <p:spPr>
          <a:xfrm>
            <a:off x="9814560" y="1409997"/>
            <a:ext cx="2172394" cy="9190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D305DC-CEB0-F7CD-22F5-ED538F81E92F}"/>
              </a:ext>
            </a:extLst>
          </p:cNvPr>
          <p:cNvSpPr/>
          <p:nvPr/>
        </p:nvSpPr>
        <p:spPr>
          <a:xfrm>
            <a:off x="9048727" y="910878"/>
            <a:ext cx="22765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example: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342ECA-33A5-1C4B-CD4C-C5A804D3318E}"/>
              </a:ext>
            </a:extLst>
          </p:cNvPr>
          <p:cNvSpPr/>
          <p:nvPr/>
        </p:nvSpPr>
        <p:spPr>
          <a:xfrm>
            <a:off x="7530217" y="3110321"/>
            <a:ext cx="22765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example: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4408A-28B7-6E36-E69B-7FC207214DDC}"/>
              </a:ext>
            </a:extLst>
          </p:cNvPr>
          <p:cNvSpPr txBox="1"/>
          <p:nvPr/>
        </p:nvSpPr>
        <p:spPr>
          <a:xfrm>
            <a:off x="866688" y="5338790"/>
            <a:ext cx="11325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Precision</a:t>
            </a:r>
            <a:r>
              <a:rPr lang="en-US" altLang="zh-CN" sz="2400" dirty="0"/>
              <a:t> reflects the ability of the model to discriminate between </a:t>
            </a:r>
            <a:r>
              <a:rPr lang="en-US" altLang="zh-CN" sz="2400" b="1" dirty="0"/>
              <a:t>negative samples.</a:t>
            </a:r>
          </a:p>
          <a:p>
            <a:r>
              <a:rPr lang="en-US" altLang="zh-CN" sz="2400" b="1" dirty="0"/>
              <a:t>Recall</a:t>
            </a:r>
            <a:r>
              <a:rPr lang="en-US" altLang="zh-CN" sz="2400" dirty="0"/>
              <a:t> reflects the ability of the model to discriminate between </a:t>
            </a:r>
            <a:r>
              <a:rPr lang="en-US" altLang="zh-CN" sz="2400" b="1" dirty="0"/>
              <a:t>positive samples.</a:t>
            </a:r>
          </a:p>
          <a:p>
            <a:r>
              <a:rPr lang="en-US" altLang="zh-CN" sz="2400" b="1" dirty="0"/>
              <a:t>F1 score </a:t>
            </a:r>
            <a:r>
              <a:rPr lang="en-US" altLang="zh-CN" sz="2400" dirty="0"/>
              <a:t>is a </a:t>
            </a:r>
            <a:r>
              <a:rPr lang="en-US" altLang="zh-CN" sz="2400" b="1" dirty="0"/>
              <a:t>combination</a:t>
            </a:r>
            <a:r>
              <a:rPr lang="en-US" altLang="zh-CN" sz="2400" dirty="0"/>
              <a:t> of both</a:t>
            </a:r>
          </a:p>
        </p:txBody>
      </p:sp>
    </p:spTree>
    <p:extLst>
      <p:ext uri="{BB962C8B-B14F-4D97-AF65-F5344CB8AC3E}">
        <p14:creationId xmlns:p14="http://schemas.microsoft.com/office/powerpoint/2010/main" val="385028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53013-7BB3-72A6-0B68-A9098793A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424" y="339935"/>
            <a:ext cx="10992267" cy="513505"/>
          </a:xfrm>
        </p:spPr>
        <p:txBody>
          <a:bodyPr>
            <a:normAutofit fontScale="92500"/>
          </a:bodyPr>
          <a:lstStyle/>
          <a:p>
            <a:r>
              <a:rPr lang="en-US" altLang="zh-CN" sz="3600" b="1" dirty="0"/>
              <a:t>Results analysis and optimization of models and datasets</a:t>
            </a:r>
            <a:endParaRPr lang="zh-CN" alt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17457-BC92-0A76-0937-343FD0F1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16" y="3936558"/>
            <a:ext cx="3167469" cy="463473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CNN-Model1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8C4618-719E-3AFB-BCF1-401E570F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84" y="4375382"/>
            <a:ext cx="3088002" cy="3089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use </a:t>
            </a:r>
            <a:r>
              <a:rPr lang="en-US" altLang="zh-CN" sz="1800" b="1" dirty="0">
                <a:solidFill>
                  <a:srgbClr val="FF0000"/>
                </a:solidFill>
              </a:rPr>
              <a:t>2</a:t>
            </a:r>
            <a:r>
              <a:rPr lang="en-US" altLang="zh-CN" sz="1800" dirty="0"/>
              <a:t> features: SOG COG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46D8A8-EEED-F89A-4E82-1168BB1EC807}"/>
              </a:ext>
            </a:extLst>
          </p:cNvPr>
          <p:cNvSpPr txBox="1">
            <a:spLocks/>
          </p:cNvSpPr>
          <p:nvPr/>
        </p:nvSpPr>
        <p:spPr>
          <a:xfrm>
            <a:off x="4106215" y="3962695"/>
            <a:ext cx="2411856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6"/>
                </a:solidFill>
              </a:rPr>
              <a:t>CNN-Model2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BDEBE1-6268-5C32-AF40-F7E27E49AF97}"/>
              </a:ext>
            </a:extLst>
          </p:cNvPr>
          <p:cNvSpPr txBox="1">
            <a:spLocks/>
          </p:cNvSpPr>
          <p:nvPr/>
        </p:nvSpPr>
        <p:spPr>
          <a:xfrm>
            <a:off x="4085987" y="4339127"/>
            <a:ext cx="3969549" cy="429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 use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features: Distance SOG COG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23BF3C-F1C1-A9CB-FA54-17B8D41E5DF1}"/>
              </a:ext>
            </a:extLst>
          </p:cNvPr>
          <p:cNvSpPr txBox="1">
            <a:spLocks/>
          </p:cNvSpPr>
          <p:nvPr/>
        </p:nvSpPr>
        <p:spPr>
          <a:xfrm>
            <a:off x="1021716" y="4941895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Dataset_1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6AB1CB-F600-3F18-6721-BCFC3F6BD364}"/>
              </a:ext>
            </a:extLst>
          </p:cNvPr>
          <p:cNvSpPr txBox="1">
            <a:spLocks/>
          </p:cNvSpPr>
          <p:nvPr/>
        </p:nvSpPr>
        <p:spPr>
          <a:xfrm>
            <a:off x="1101184" y="5342733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missing signals </a:t>
            </a:r>
            <a:r>
              <a:rPr lang="en-US" altLang="zh-CN" sz="2000" dirty="0"/>
              <a:t>in each segment, </a:t>
            </a:r>
            <a:r>
              <a:rPr lang="en-US" altLang="zh-CN" sz="2000" b="1" dirty="0">
                <a:solidFill>
                  <a:srgbClr val="FF0000"/>
                </a:solidFill>
              </a:rPr>
              <a:t>supplement</a:t>
            </a:r>
            <a:r>
              <a:rPr lang="en-US" altLang="zh-CN" sz="2000" dirty="0"/>
              <a:t> missing signals with 0.</a:t>
            </a:r>
          </a:p>
          <a:p>
            <a:r>
              <a:rPr lang="en-US" altLang="zh-CN" sz="2000" dirty="0"/>
              <a:t>But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signal</a:t>
            </a:r>
            <a:endParaRPr lang="en-US" altLang="zh-CN" sz="20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88A237-B708-58D3-C085-38F99A9034C5}"/>
              </a:ext>
            </a:extLst>
          </p:cNvPr>
          <p:cNvSpPr txBox="1">
            <a:spLocks/>
          </p:cNvSpPr>
          <p:nvPr/>
        </p:nvSpPr>
        <p:spPr>
          <a:xfrm>
            <a:off x="653935" y="1515920"/>
            <a:ext cx="10992267" cy="5135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/>
              <a:t>Result_1(D1-M1) and Result_2 (D1-M2) </a:t>
            </a:r>
            <a:endParaRPr lang="zh-CN" altLang="en-US" sz="3200" b="1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DF9394BE-4D36-9C31-1434-AEF6B2F60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12328"/>
              </p:ext>
            </p:extLst>
          </p:nvPr>
        </p:nvGraphicFramePr>
        <p:xfrm>
          <a:off x="1021716" y="2144362"/>
          <a:ext cx="4609304" cy="1543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759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409545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</a:tblGrid>
              <a:tr h="5017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Dataset_1</a:t>
                      </a:r>
                      <a:endParaRPr lang="zh-CN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52081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52081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0C290E3-19F0-FBD9-2819-E88EEB2F984B}"/>
              </a:ext>
            </a:extLst>
          </p:cNvPr>
          <p:cNvSpPr txBox="1"/>
          <p:nvPr/>
        </p:nvSpPr>
        <p:spPr>
          <a:xfrm>
            <a:off x="653935" y="889695"/>
            <a:ext cx="8817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We did </a:t>
            </a:r>
            <a:r>
              <a:rPr lang="en-US" altLang="zh-CN" sz="2400" b="1" dirty="0"/>
              <a:t>7 tests </a:t>
            </a:r>
            <a:r>
              <a:rPr lang="en-US" altLang="zh-CN" sz="2400" dirty="0"/>
              <a:t>with different </a:t>
            </a:r>
            <a:r>
              <a:rPr lang="en-US" altLang="zh-CN" sz="2400" b="1" dirty="0"/>
              <a:t>models and datasets pairings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9776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120643"/>
            <a:ext cx="10992267" cy="537931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Statistics View of Result_1 (D1-M1) and Result_2 (D1-M2) </a:t>
            </a:r>
            <a:endParaRPr lang="zh-CN" altLang="en-US" sz="3200" b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BB0E072-B944-10B0-BE9A-0165D1CF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335329"/>
              </p:ext>
            </p:extLst>
          </p:nvPr>
        </p:nvGraphicFramePr>
        <p:xfrm>
          <a:off x="208067" y="5364671"/>
          <a:ext cx="8552652" cy="134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20113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228508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113524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497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751711"/>
              </p:ext>
            </p:extLst>
          </p:nvPr>
        </p:nvGraphicFramePr>
        <p:xfrm>
          <a:off x="208067" y="459938"/>
          <a:ext cx="11564149" cy="4852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754DC48-CA3B-6EFB-826C-4925B5C9B629}"/>
              </a:ext>
            </a:extLst>
          </p:cNvPr>
          <p:cNvSpPr/>
          <p:nvPr/>
        </p:nvSpPr>
        <p:spPr>
          <a:xfrm>
            <a:off x="695382" y="1341119"/>
            <a:ext cx="3460484" cy="388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2B3FA0A-81E4-B530-CA3F-64B6AFA4EC33}"/>
              </a:ext>
            </a:extLst>
          </p:cNvPr>
          <p:cNvSpPr/>
          <p:nvPr/>
        </p:nvSpPr>
        <p:spPr>
          <a:xfrm>
            <a:off x="3460484" y="4993610"/>
            <a:ext cx="470889" cy="89797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56A6B-F0C9-1FBD-D816-B122D6F2D105}"/>
              </a:ext>
            </a:extLst>
          </p:cNvPr>
          <p:cNvSpPr/>
          <p:nvPr/>
        </p:nvSpPr>
        <p:spPr>
          <a:xfrm>
            <a:off x="4424006" y="744661"/>
            <a:ext cx="7407776" cy="60219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Segments in real data:</a:t>
            </a: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Segments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generation data: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differences we don‘t want the model to take into account. 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2B4CAE-C9D0-525E-376F-804C81EA90ED}"/>
              </a:ext>
            </a:extLst>
          </p:cNvPr>
          <p:cNvCxnSpPr>
            <a:cxnSpLocks/>
          </p:cNvCxnSpPr>
          <p:nvPr/>
        </p:nvCxnSpPr>
        <p:spPr>
          <a:xfrm>
            <a:off x="903317" y="1911927"/>
            <a:ext cx="262366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D73B03-E118-5A70-6136-7C814B77C5E5}"/>
              </a:ext>
            </a:extLst>
          </p:cNvPr>
          <p:cNvSpPr/>
          <p:nvPr/>
        </p:nvSpPr>
        <p:spPr>
          <a:xfrm>
            <a:off x="6238518" y="4041206"/>
            <a:ext cx="5114227" cy="45125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53AA981-198F-72A6-D32B-F9EE5C69C9EE}"/>
              </a:ext>
            </a:extLst>
          </p:cNvPr>
          <p:cNvSpPr/>
          <p:nvPr/>
        </p:nvSpPr>
        <p:spPr>
          <a:xfrm>
            <a:off x="6331072" y="410051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3A912CF-261D-3E35-6A99-1AF30769212C}"/>
              </a:ext>
            </a:extLst>
          </p:cNvPr>
          <p:cNvSpPr/>
          <p:nvPr/>
        </p:nvSpPr>
        <p:spPr>
          <a:xfrm>
            <a:off x="6785377" y="410051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ED2F374-5418-6EAA-8EAA-A10C915FB724}"/>
              </a:ext>
            </a:extLst>
          </p:cNvPr>
          <p:cNvSpPr/>
          <p:nvPr/>
        </p:nvSpPr>
        <p:spPr>
          <a:xfrm>
            <a:off x="7693007" y="410051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BB6065A4-7088-6B3B-394E-A44D15F8EA98}"/>
              </a:ext>
            </a:extLst>
          </p:cNvPr>
          <p:cNvSpPr/>
          <p:nvPr/>
        </p:nvSpPr>
        <p:spPr>
          <a:xfrm>
            <a:off x="7238702" y="410320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C7EC4C3-DE31-020C-06EA-6EBCE9AD7A04}"/>
              </a:ext>
            </a:extLst>
          </p:cNvPr>
          <p:cNvSpPr/>
          <p:nvPr/>
        </p:nvSpPr>
        <p:spPr>
          <a:xfrm>
            <a:off x="8147312" y="4100710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46EB42E7-BA82-0434-8D5F-A5A4D54C19F2}"/>
              </a:ext>
            </a:extLst>
          </p:cNvPr>
          <p:cNvSpPr/>
          <p:nvPr/>
        </p:nvSpPr>
        <p:spPr>
          <a:xfrm>
            <a:off x="9058679" y="4097512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2DF97B1-5C3F-684A-D098-50938CADD3B1}"/>
              </a:ext>
            </a:extLst>
          </p:cNvPr>
          <p:cNvSpPr/>
          <p:nvPr/>
        </p:nvSpPr>
        <p:spPr>
          <a:xfrm>
            <a:off x="9512984" y="4097565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800BD8CA-17F8-840D-81EB-6E219D25BF76}"/>
              </a:ext>
            </a:extLst>
          </p:cNvPr>
          <p:cNvSpPr/>
          <p:nvPr/>
        </p:nvSpPr>
        <p:spPr>
          <a:xfrm>
            <a:off x="9966309" y="4098430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71D2175-304F-47DB-8330-5852C65F3A02}"/>
              </a:ext>
            </a:extLst>
          </p:cNvPr>
          <p:cNvSpPr/>
          <p:nvPr/>
        </p:nvSpPr>
        <p:spPr>
          <a:xfrm>
            <a:off x="10420614" y="4097512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6A2570F-78B3-A6A7-DCE0-FDB84418C744}"/>
              </a:ext>
            </a:extLst>
          </p:cNvPr>
          <p:cNvSpPr/>
          <p:nvPr/>
        </p:nvSpPr>
        <p:spPr>
          <a:xfrm>
            <a:off x="8604374" y="410051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3652DEB6-7106-3A7B-AA56-9CF65A7CE921}"/>
              </a:ext>
            </a:extLst>
          </p:cNvPr>
          <p:cNvSpPr/>
          <p:nvPr/>
        </p:nvSpPr>
        <p:spPr>
          <a:xfrm>
            <a:off x="10873939" y="4097511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D6E533-494D-BFF9-B2E7-BC11321F3C3C}"/>
              </a:ext>
            </a:extLst>
          </p:cNvPr>
          <p:cNvSpPr/>
          <p:nvPr/>
        </p:nvSpPr>
        <p:spPr>
          <a:xfrm>
            <a:off x="6238518" y="1909628"/>
            <a:ext cx="5114227" cy="45125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BBA1806B-6458-0EDD-FA07-852793F383CF}"/>
              </a:ext>
            </a:extLst>
          </p:cNvPr>
          <p:cNvSpPr/>
          <p:nvPr/>
        </p:nvSpPr>
        <p:spPr>
          <a:xfrm>
            <a:off x="6331072" y="1968939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C2CA57A6-6A59-AB32-8005-D2CB1815B9B1}"/>
              </a:ext>
            </a:extLst>
          </p:cNvPr>
          <p:cNvSpPr/>
          <p:nvPr/>
        </p:nvSpPr>
        <p:spPr>
          <a:xfrm>
            <a:off x="6785377" y="1968939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203397FF-4871-D8C3-4D16-B7C16E4A864E}"/>
              </a:ext>
            </a:extLst>
          </p:cNvPr>
          <p:cNvSpPr/>
          <p:nvPr/>
        </p:nvSpPr>
        <p:spPr>
          <a:xfrm>
            <a:off x="7693007" y="1968939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571056DB-FB59-B964-B17E-733B5E5EA425}"/>
              </a:ext>
            </a:extLst>
          </p:cNvPr>
          <p:cNvSpPr/>
          <p:nvPr/>
        </p:nvSpPr>
        <p:spPr>
          <a:xfrm>
            <a:off x="7238702" y="1971629"/>
            <a:ext cx="372330" cy="338641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FB4F5822-350B-AC7B-D1E8-1730DB50C2F3}"/>
              </a:ext>
            </a:extLst>
          </p:cNvPr>
          <p:cNvSpPr/>
          <p:nvPr/>
        </p:nvSpPr>
        <p:spPr>
          <a:xfrm>
            <a:off x="8147312" y="1969132"/>
            <a:ext cx="372330" cy="338641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A695C78-1CB5-E293-4930-C7F5C1F46CD6}"/>
              </a:ext>
            </a:extLst>
          </p:cNvPr>
          <p:cNvSpPr/>
          <p:nvPr/>
        </p:nvSpPr>
        <p:spPr>
          <a:xfrm>
            <a:off x="9058679" y="1965934"/>
            <a:ext cx="372330" cy="338641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87098E4C-D551-E30F-EA0A-8AAA70B0A68B}"/>
              </a:ext>
            </a:extLst>
          </p:cNvPr>
          <p:cNvSpPr/>
          <p:nvPr/>
        </p:nvSpPr>
        <p:spPr>
          <a:xfrm>
            <a:off x="9512984" y="196598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EF648277-5DFF-6A7A-6CAD-F1EFE75FE2A3}"/>
              </a:ext>
            </a:extLst>
          </p:cNvPr>
          <p:cNvSpPr/>
          <p:nvPr/>
        </p:nvSpPr>
        <p:spPr>
          <a:xfrm>
            <a:off x="9966309" y="1966852"/>
            <a:ext cx="372330" cy="338641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7ADA02D2-18CA-58AF-713D-7645F3D7BF00}"/>
              </a:ext>
            </a:extLst>
          </p:cNvPr>
          <p:cNvSpPr/>
          <p:nvPr/>
        </p:nvSpPr>
        <p:spPr>
          <a:xfrm>
            <a:off x="10420614" y="1965934"/>
            <a:ext cx="372330" cy="338641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BCB21648-51D8-DA5A-737B-BDE418168518}"/>
              </a:ext>
            </a:extLst>
          </p:cNvPr>
          <p:cNvSpPr/>
          <p:nvPr/>
        </p:nvSpPr>
        <p:spPr>
          <a:xfrm>
            <a:off x="8604374" y="1968939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9DAB91D0-7AF2-17E6-F859-C9F99813B394}"/>
              </a:ext>
            </a:extLst>
          </p:cNvPr>
          <p:cNvSpPr/>
          <p:nvPr/>
        </p:nvSpPr>
        <p:spPr>
          <a:xfrm>
            <a:off x="10873939" y="1965933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2EC40BB0-54A2-A8A0-E11F-A8B69A02BF29}"/>
              </a:ext>
            </a:extLst>
          </p:cNvPr>
          <p:cNvSpPr/>
          <p:nvPr/>
        </p:nvSpPr>
        <p:spPr>
          <a:xfrm rot="16200000">
            <a:off x="8628102" y="-901105"/>
            <a:ext cx="335062" cy="511422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66B1845-96BF-90BC-1169-AB7F3A227C2C}"/>
              </a:ext>
            </a:extLst>
          </p:cNvPr>
          <p:cNvSpPr/>
          <p:nvPr/>
        </p:nvSpPr>
        <p:spPr>
          <a:xfrm>
            <a:off x="7985507" y="1103646"/>
            <a:ext cx="15504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Segment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7987F6-73D3-9450-1047-17E5E515CB6F}"/>
              </a:ext>
            </a:extLst>
          </p:cNvPr>
          <p:cNvCxnSpPr>
            <a:cxnSpLocks/>
          </p:cNvCxnSpPr>
          <p:nvPr/>
        </p:nvCxnSpPr>
        <p:spPr>
          <a:xfrm flipH="1">
            <a:off x="6346598" y="2136172"/>
            <a:ext cx="149806" cy="420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D0EAA70-D378-96FF-AE7A-4BED530D21B7}"/>
              </a:ext>
            </a:extLst>
          </p:cNvPr>
          <p:cNvSpPr/>
          <p:nvPr/>
        </p:nvSpPr>
        <p:spPr>
          <a:xfrm>
            <a:off x="5857789" y="2514658"/>
            <a:ext cx="135485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 Point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2EBE8F5-EF5C-17F4-1871-5356FF09B635}"/>
              </a:ext>
            </a:extLst>
          </p:cNvPr>
          <p:cNvCxnSpPr>
            <a:cxnSpLocks/>
          </p:cNvCxnSpPr>
          <p:nvPr/>
        </p:nvCxnSpPr>
        <p:spPr>
          <a:xfrm>
            <a:off x="7427413" y="2151546"/>
            <a:ext cx="264614" cy="40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A387E64-89E9-8175-0BBD-F0A51D900609}"/>
              </a:ext>
            </a:extLst>
          </p:cNvPr>
          <p:cNvSpPr/>
          <p:nvPr/>
        </p:nvSpPr>
        <p:spPr>
          <a:xfrm>
            <a:off x="7464686" y="2514658"/>
            <a:ext cx="21691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Missing Signal Point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ight Brace 67">
            <a:extLst>
              <a:ext uri="{FF2B5EF4-FFF2-40B4-BE49-F238E27FC236}">
                <a16:creationId xmlns:a16="http://schemas.microsoft.com/office/drawing/2014/main" id="{44FD138B-900D-1C1A-6EE4-8C230D687805}"/>
              </a:ext>
            </a:extLst>
          </p:cNvPr>
          <p:cNvSpPr/>
          <p:nvPr/>
        </p:nvSpPr>
        <p:spPr>
          <a:xfrm rot="16200000">
            <a:off x="8623007" y="1285559"/>
            <a:ext cx="335062" cy="511422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38755D-3095-CD3B-DD58-5C3B70CED6C0}"/>
              </a:ext>
            </a:extLst>
          </p:cNvPr>
          <p:cNvSpPr/>
          <p:nvPr/>
        </p:nvSpPr>
        <p:spPr>
          <a:xfrm>
            <a:off x="8072582" y="3305440"/>
            <a:ext cx="15504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Segment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E5807AD-FF6D-BAFB-87B7-9F74550D0EBC}"/>
              </a:ext>
            </a:extLst>
          </p:cNvPr>
          <p:cNvCxnSpPr>
            <a:cxnSpLocks/>
          </p:cNvCxnSpPr>
          <p:nvPr/>
        </p:nvCxnSpPr>
        <p:spPr>
          <a:xfrm flipH="1">
            <a:off x="6334902" y="4297522"/>
            <a:ext cx="149806" cy="420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6CA519C-A79D-8F4E-89AC-64EF9207F9F7}"/>
              </a:ext>
            </a:extLst>
          </p:cNvPr>
          <p:cNvSpPr/>
          <p:nvPr/>
        </p:nvSpPr>
        <p:spPr>
          <a:xfrm>
            <a:off x="5834523" y="4719451"/>
            <a:ext cx="135485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 Point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44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EAA30AC-CC75-B275-0B04-E48BCA4008BE}"/>
              </a:ext>
            </a:extLst>
          </p:cNvPr>
          <p:cNvSpPr txBox="1">
            <a:spLocks/>
          </p:cNvSpPr>
          <p:nvPr/>
        </p:nvSpPr>
        <p:spPr>
          <a:xfrm>
            <a:off x="678491" y="3933978"/>
            <a:ext cx="10515600" cy="41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Dataset_2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169B6E-40AF-ECD2-000E-848E72D91207}"/>
              </a:ext>
            </a:extLst>
          </p:cNvPr>
          <p:cNvSpPr txBox="1">
            <a:spLocks/>
          </p:cNvSpPr>
          <p:nvPr/>
        </p:nvSpPr>
        <p:spPr>
          <a:xfrm>
            <a:off x="800698" y="4326989"/>
            <a:ext cx="10959517" cy="1620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If there are </a:t>
            </a:r>
            <a:r>
              <a:rPr lang="en-US" altLang="zh-CN" sz="1800" b="1" dirty="0">
                <a:solidFill>
                  <a:srgbClr val="FF0000"/>
                </a:solidFill>
              </a:rPr>
              <a:t>less than 3 signals </a:t>
            </a:r>
            <a:r>
              <a:rPr lang="en-US" altLang="zh-CN" sz="1800" dirty="0"/>
              <a:t>in one segment, </a:t>
            </a:r>
            <a:r>
              <a:rPr lang="en-US" altLang="zh-CN" sz="1800" b="1" dirty="0">
                <a:solidFill>
                  <a:srgbClr val="FF0000"/>
                </a:solidFill>
              </a:rPr>
              <a:t>drop it</a:t>
            </a:r>
            <a:r>
              <a:rPr lang="en-US" altLang="zh-CN" sz="1800" dirty="0"/>
              <a:t>. otherwise supplement missing signals with 0</a:t>
            </a:r>
          </a:p>
          <a:p>
            <a:r>
              <a:rPr lang="en-US" altLang="zh-CN" sz="1800" dirty="0"/>
              <a:t>And </a:t>
            </a:r>
            <a:r>
              <a:rPr lang="en-US" altLang="zh-CN" sz="1800" b="1" dirty="0">
                <a:solidFill>
                  <a:srgbClr val="FF0000"/>
                </a:solidFill>
              </a:rPr>
              <a:t>in generation dataset </a:t>
            </a:r>
            <a:r>
              <a:rPr lang="en-US" altLang="zh-CN" sz="1800" dirty="0"/>
              <a:t>there is </a:t>
            </a:r>
            <a:r>
              <a:rPr lang="en-US" altLang="zh-CN" sz="18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1800" dirty="0"/>
              <a:t>signals and supplement with 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BCB43-2C87-5212-6B88-133F21034101}"/>
              </a:ext>
            </a:extLst>
          </p:cNvPr>
          <p:cNvSpPr txBox="1">
            <a:spLocks/>
          </p:cNvSpPr>
          <p:nvPr/>
        </p:nvSpPr>
        <p:spPr>
          <a:xfrm>
            <a:off x="664675" y="2544817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Dataset_1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CA687B-BE8F-4403-C1A3-6E088253739F}"/>
              </a:ext>
            </a:extLst>
          </p:cNvPr>
          <p:cNvSpPr txBox="1">
            <a:spLocks/>
          </p:cNvSpPr>
          <p:nvPr/>
        </p:nvSpPr>
        <p:spPr>
          <a:xfrm>
            <a:off x="664675" y="2950001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missing signals </a:t>
            </a:r>
            <a:r>
              <a:rPr lang="en-US" altLang="zh-CN" sz="2000" dirty="0"/>
              <a:t>in each segment, </a:t>
            </a:r>
            <a:r>
              <a:rPr lang="en-US" altLang="zh-CN" sz="2000" b="1" dirty="0">
                <a:solidFill>
                  <a:srgbClr val="FF0000"/>
                </a:solidFill>
              </a:rPr>
              <a:t>supplement</a:t>
            </a:r>
            <a:r>
              <a:rPr lang="en-US" altLang="zh-CN" sz="2000" dirty="0"/>
              <a:t> missing signals with 0.</a:t>
            </a:r>
          </a:p>
          <a:p>
            <a:r>
              <a:rPr lang="en-US" altLang="zh-CN" sz="2000" dirty="0"/>
              <a:t>But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signals</a:t>
            </a:r>
            <a:endParaRPr lang="en-US" altLang="zh-CN" sz="2000" dirty="0"/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9095C8D1-4414-267B-8E7B-D84941191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694714"/>
              </p:ext>
            </p:extLst>
          </p:nvPr>
        </p:nvGraphicFramePr>
        <p:xfrm>
          <a:off x="678491" y="820185"/>
          <a:ext cx="6439128" cy="134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20113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228508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</a:tblGrid>
              <a:tr h="4497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Dataset_1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Dataset_2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10294492-02EB-4280-AF6C-AF100E75598C}"/>
              </a:ext>
            </a:extLst>
          </p:cNvPr>
          <p:cNvSpPr/>
          <p:nvPr/>
        </p:nvSpPr>
        <p:spPr>
          <a:xfrm>
            <a:off x="664675" y="3809532"/>
            <a:ext cx="10999799" cy="2984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687771-430B-8900-3055-A60517A93C5D}"/>
              </a:ext>
            </a:extLst>
          </p:cNvPr>
          <p:cNvSpPr txBox="1">
            <a:spLocks/>
          </p:cNvSpPr>
          <p:nvPr/>
        </p:nvSpPr>
        <p:spPr>
          <a:xfrm>
            <a:off x="325367" y="281215"/>
            <a:ext cx="6897554" cy="41148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/>
              <a:t>Result_3 (D2-M1) and Result_4 (D2-M2) </a:t>
            </a:r>
            <a:endParaRPr lang="zh-CN" altLang="en-US" sz="3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EF5900-16D6-770C-FA18-CF6EFE81D6FF}"/>
              </a:ext>
            </a:extLst>
          </p:cNvPr>
          <p:cNvSpPr/>
          <p:nvPr/>
        </p:nvSpPr>
        <p:spPr>
          <a:xfrm>
            <a:off x="4787501" y="692696"/>
            <a:ext cx="2435420" cy="1548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025494-A5A3-D178-A535-E72EDC599575}"/>
              </a:ext>
            </a:extLst>
          </p:cNvPr>
          <p:cNvSpPr/>
          <p:nvPr/>
        </p:nvSpPr>
        <p:spPr>
          <a:xfrm>
            <a:off x="3697759" y="5810423"/>
            <a:ext cx="5114227" cy="45125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0A8C800-B986-BA48-6A44-90655AE89F1D}"/>
              </a:ext>
            </a:extLst>
          </p:cNvPr>
          <p:cNvSpPr/>
          <p:nvPr/>
        </p:nvSpPr>
        <p:spPr>
          <a:xfrm>
            <a:off x="3790313" y="5869734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F491D9B1-6ED9-323E-9EE7-03F46A9D9048}"/>
              </a:ext>
            </a:extLst>
          </p:cNvPr>
          <p:cNvSpPr/>
          <p:nvPr/>
        </p:nvSpPr>
        <p:spPr>
          <a:xfrm>
            <a:off x="4244618" y="5869734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E48729D-15FA-4124-E7EE-5B941D4C775D}"/>
              </a:ext>
            </a:extLst>
          </p:cNvPr>
          <p:cNvSpPr/>
          <p:nvPr/>
        </p:nvSpPr>
        <p:spPr>
          <a:xfrm>
            <a:off x="5152248" y="5869734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6C0EC48-BCFD-D91A-C95C-9914AC47EF83}"/>
              </a:ext>
            </a:extLst>
          </p:cNvPr>
          <p:cNvSpPr/>
          <p:nvPr/>
        </p:nvSpPr>
        <p:spPr>
          <a:xfrm>
            <a:off x="7425550" y="586764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9502298E-27C1-06F0-CD9C-B5A76D86F7C1}"/>
              </a:ext>
            </a:extLst>
          </p:cNvPr>
          <p:cNvSpPr/>
          <p:nvPr/>
        </p:nvSpPr>
        <p:spPr>
          <a:xfrm>
            <a:off x="6063615" y="5869734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48758E5B-BAC0-BDCA-1611-6474BCD61C12}"/>
              </a:ext>
            </a:extLst>
          </p:cNvPr>
          <p:cNvSpPr/>
          <p:nvPr/>
        </p:nvSpPr>
        <p:spPr>
          <a:xfrm>
            <a:off x="8333180" y="5866728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0282F01A-289D-7E96-13CA-7F8EE1C01C39}"/>
              </a:ext>
            </a:extLst>
          </p:cNvPr>
          <p:cNvSpPr/>
          <p:nvPr/>
        </p:nvSpPr>
        <p:spPr>
          <a:xfrm rot="16200000">
            <a:off x="6082248" y="3054776"/>
            <a:ext cx="335062" cy="511422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61AF37-4B65-0285-3EE0-5BFAA77D7E5A}"/>
              </a:ext>
            </a:extLst>
          </p:cNvPr>
          <p:cNvSpPr/>
          <p:nvPr/>
        </p:nvSpPr>
        <p:spPr>
          <a:xfrm>
            <a:off x="4592463" y="5074657"/>
            <a:ext cx="34291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Segment in generation data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B14CB97-639C-87F6-5CBF-04B524D00AC3}"/>
              </a:ext>
            </a:extLst>
          </p:cNvPr>
          <p:cNvCxnSpPr>
            <a:cxnSpLocks/>
          </p:cNvCxnSpPr>
          <p:nvPr/>
        </p:nvCxnSpPr>
        <p:spPr>
          <a:xfrm flipH="1">
            <a:off x="3794143" y="6066739"/>
            <a:ext cx="149806" cy="420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7193767-EA22-4B53-ABB8-17F1FD59C703}"/>
              </a:ext>
            </a:extLst>
          </p:cNvPr>
          <p:cNvSpPr/>
          <p:nvPr/>
        </p:nvSpPr>
        <p:spPr>
          <a:xfrm>
            <a:off x="3197737" y="6434571"/>
            <a:ext cx="135485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 Point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2B789054-0DD0-50CB-F626-C65F107DF828}"/>
              </a:ext>
            </a:extLst>
          </p:cNvPr>
          <p:cNvSpPr/>
          <p:nvPr/>
        </p:nvSpPr>
        <p:spPr>
          <a:xfrm>
            <a:off x="4684177" y="5866727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79E6688D-93EB-3894-9520-ECE620E42D56}"/>
              </a:ext>
            </a:extLst>
          </p:cNvPr>
          <p:cNvSpPr/>
          <p:nvPr/>
        </p:nvSpPr>
        <p:spPr>
          <a:xfrm>
            <a:off x="5607931" y="5862147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45F5DFD-F3F0-2126-DD6C-6688F371F676}"/>
              </a:ext>
            </a:extLst>
          </p:cNvPr>
          <p:cNvSpPr/>
          <p:nvPr/>
        </p:nvSpPr>
        <p:spPr>
          <a:xfrm>
            <a:off x="6500417" y="5862147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7B9B26-7F68-D017-77A4-7220CB13C150}"/>
              </a:ext>
            </a:extLst>
          </p:cNvPr>
          <p:cNvSpPr/>
          <p:nvPr/>
        </p:nvSpPr>
        <p:spPr>
          <a:xfrm>
            <a:off x="4684177" y="6424538"/>
            <a:ext cx="374012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Randomly add missing signal points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690B42-3DF6-566B-1AEE-C1A6BEE19E07}"/>
              </a:ext>
            </a:extLst>
          </p:cNvPr>
          <p:cNvCxnSpPr>
            <a:cxnSpLocks/>
          </p:cNvCxnSpPr>
          <p:nvPr/>
        </p:nvCxnSpPr>
        <p:spPr>
          <a:xfrm>
            <a:off x="4882730" y="6072626"/>
            <a:ext cx="428135" cy="3923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39492ADE-DE40-E5EA-9331-30E3C80124DF}"/>
              </a:ext>
            </a:extLst>
          </p:cNvPr>
          <p:cNvSpPr/>
          <p:nvPr/>
        </p:nvSpPr>
        <p:spPr>
          <a:xfrm>
            <a:off x="7878875" y="5873146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08541620-EFE9-5F2A-1128-6E090DC64825}"/>
              </a:ext>
            </a:extLst>
          </p:cNvPr>
          <p:cNvSpPr/>
          <p:nvPr/>
        </p:nvSpPr>
        <p:spPr>
          <a:xfrm>
            <a:off x="6953742" y="5866727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50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B0D6C3-4CA0-9C1B-CD0D-DEC8EED0D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59660"/>
              </p:ext>
            </p:extLst>
          </p:nvPr>
        </p:nvGraphicFramePr>
        <p:xfrm>
          <a:off x="1360765" y="5411496"/>
          <a:ext cx="8552652" cy="134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20113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228508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113524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497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D2-M1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D2-M2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112709"/>
            <a:ext cx="10992267" cy="46507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Statistics View of Result_3 (D2-M1) and Result_4 (D2-M2) </a:t>
            </a:r>
            <a:endParaRPr lang="zh-CN" altLang="en-US" sz="3200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6627662"/>
              </p:ext>
            </p:extLst>
          </p:nvPr>
        </p:nvGraphicFramePr>
        <p:xfrm>
          <a:off x="208067" y="459938"/>
          <a:ext cx="11564149" cy="4804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754DC48-CA3B-6EFB-826C-4925B5C9B629}"/>
              </a:ext>
            </a:extLst>
          </p:cNvPr>
          <p:cNvSpPr/>
          <p:nvPr/>
        </p:nvSpPr>
        <p:spPr>
          <a:xfrm>
            <a:off x="4259899" y="870596"/>
            <a:ext cx="3460484" cy="4470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56A6B-F0C9-1FBD-D816-B122D6F2D105}"/>
              </a:ext>
            </a:extLst>
          </p:cNvPr>
          <p:cNvSpPr/>
          <p:nvPr/>
        </p:nvSpPr>
        <p:spPr>
          <a:xfrm>
            <a:off x="7852755" y="870595"/>
            <a:ext cx="3838209" cy="5890141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model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cannot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simply distinguish between real and generated data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the number of missing signals in the segment</a:t>
            </a: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there is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 little Information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each segment.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2B3FA0A-81E4-B530-CA3F-64B6AFA4EC33}"/>
              </a:ext>
            </a:extLst>
          </p:cNvPr>
          <p:cNvSpPr/>
          <p:nvPr/>
        </p:nvSpPr>
        <p:spPr>
          <a:xfrm>
            <a:off x="6913534" y="5089431"/>
            <a:ext cx="470889" cy="89797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DC618E-C0C3-3FA3-704F-E619D7F691B3}"/>
              </a:ext>
            </a:extLst>
          </p:cNvPr>
          <p:cNvCxnSpPr>
            <a:cxnSpLocks/>
          </p:cNvCxnSpPr>
          <p:nvPr/>
        </p:nvCxnSpPr>
        <p:spPr>
          <a:xfrm>
            <a:off x="553584" y="1573889"/>
            <a:ext cx="710461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750C455D-D373-80BD-13ED-6C03C4018E87}"/>
              </a:ext>
            </a:extLst>
          </p:cNvPr>
          <p:cNvSpPr/>
          <p:nvPr/>
        </p:nvSpPr>
        <p:spPr>
          <a:xfrm rot="1290125">
            <a:off x="3232906" y="1240571"/>
            <a:ext cx="3993332" cy="844979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28B11AD1-203C-2839-407F-1AEF6008C08F}"/>
              </a:ext>
            </a:extLst>
          </p:cNvPr>
          <p:cNvSpPr/>
          <p:nvPr/>
        </p:nvSpPr>
        <p:spPr>
          <a:xfrm rot="558273">
            <a:off x="1042499" y="1883961"/>
            <a:ext cx="3907725" cy="886775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48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EAA30AC-CC75-B275-0B04-E48BCA4008BE}"/>
              </a:ext>
            </a:extLst>
          </p:cNvPr>
          <p:cNvSpPr txBox="1">
            <a:spLocks/>
          </p:cNvSpPr>
          <p:nvPr/>
        </p:nvSpPr>
        <p:spPr>
          <a:xfrm>
            <a:off x="472973" y="3368064"/>
            <a:ext cx="10515600" cy="42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Dataset_2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169B6E-40AF-ECD2-000E-848E72D91207}"/>
              </a:ext>
            </a:extLst>
          </p:cNvPr>
          <p:cNvSpPr txBox="1">
            <a:spLocks/>
          </p:cNvSpPr>
          <p:nvPr/>
        </p:nvSpPr>
        <p:spPr>
          <a:xfrm>
            <a:off x="512590" y="3786156"/>
            <a:ext cx="11671846" cy="702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less than 3 signals </a:t>
            </a:r>
            <a:r>
              <a:rPr lang="en-US" altLang="zh-CN" sz="2000" dirty="0"/>
              <a:t>in one segment, </a:t>
            </a:r>
            <a:r>
              <a:rPr lang="en-US" altLang="zh-CN" sz="2000" b="1" dirty="0">
                <a:solidFill>
                  <a:srgbClr val="FF0000"/>
                </a:solidFill>
              </a:rPr>
              <a:t>drop it</a:t>
            </a:r>
            <a:r>
              <a:rPr lang="en-US" altLang="zh-CN" sz="2000" dirty="0"/>
              <a:t>. otherwise supplement missing signals with 0</a:t>
            </a:r>
          </a:p>
          <a:p>
            <a:r>
              <a:rPr lang="en-US" altLang="zh-CN" sz="2000" dirty="0"/>
              <a:t>And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dataset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2000" dirty="0"/>
              <a:t>signals and supplement with 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BCB43-2C87-5212-6B88-133F21034101}"/>
              </a:ext>
            </a:extLst>
          </p:cNvPr>
          <p:cNvSpPr txBox="1">
            <a:spLocks/>
          </p:cNvSpPr>
          <p:nvPr/>
        </p:nvSpPr>
        <p:spPr>
          <a:xfrm>
            <a:off x="472973" y="2309375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Dataset_1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CA687B-BE8F-4403-C1A3-6E088253739F}"/>
              </a:ext>
            </a:extLst>
          </p:cNvPr>
          <p:cNvSpPr txBox="1">
            <a:spLocks/>
          </p:cNvSpPr>
          <p:nvPr/>
        </p:nvSpPr>
        <p:spPr>
          <a:xfrm>
            <a:off x="533933" y="2714559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missing signals </a:t>
            </a:r>
            <a:r>
              <a:rPr lang="en-US" altLang="zh-CN" sz="2000" dirty="0"/>
              <a:t>in each segment, </a:t>
            </a:r>
            <a:r>
              <a:rPr lang="en-US" altLang="zh-CN" sz="2000" b="1" dirty="0">
                <a:solidFill>
                  <a:srgbClr val="FF0000"/>
                </a:solidFill>
              </a:rPr>
              <a:t>supplement</a:t>
            </a:r>
            <a:r>
              <a:rPr lang="en-US" altLang="zh-CN" sz="2000" dirty="0"/>
              <a:t> missing signals with 0.</a:t>
            </a:r>
          </a:p>
          <a:p>
            <a:r>
              <a:rPr lang="en-US" altLang="zh-CN" sz="2000" dirty="0"/>
              <a:t>But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signals</a:t>
            </a:r>
            <a:endParaRPr lang="en-US" altLang="zh-CN" sz="2000" dirty="0"/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9095C8D1-4414-267B-8E7B-D84941191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55690"/>
              </p:ext>
            </p:extLst>
          </p:nvPr>
        </p:nvGraphicFramePr>
        <p:xfrm>
          <a:off x="482559" y="743899"/>
          <a:ext cx="7910345" cy="111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921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008818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033803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033803">
                  <a:extLst>
                    <a:ext uri="{9D8B030D-6E8A-4147-A177-3AD203B41FA5}">
                      <a16:colId xmlns:a16="http://schemas.microsoft.com/office/drawing/2014/main" val="1740648879"/>
                    </a:ext>
                  </a:extLst>
                </a:gridCol>
              </a:tblGrid>
              <a:tr h="3717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Dataset_1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Dataset_2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Dataset_3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37179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D3-M1</a:t>
                      </a:r>
                      <a:endParaRPr lang="zh-CN" altLang="en-US" b="1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37179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D3-M2</a:t>
                      </a:r>
                      <a:endParaRPr lang="zh-CN" altLang="en-US" b="1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10294492-02EB-4280-AF6C-AF100E75598C}"/>
              </a:ext>
            </a:extLst>
          </p:cNvPr>
          <p:cNvSpPr/>
          <p:nvPr/>
        </p:nvSpPr>
        <p:spPr>
          <a:xfrm>
            <a:off x="325366" y="4934528"/>
            <a:ext cx="11731608" cy="1207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687771-430B-8900-3055-A60517A93C5D}"/>
              </a:ext>
            </a:extLst>
          </p:cNvPr>
          <p:cNvSpPr txBox="1">
            <a:spLocks/>
          </p:cNvSpPr>
          <p:nvPr/>
        </p:nvSpPr>
        <p:spPr>
          <a:xfrm>
            <a:off x="325366" y="235337"/>
            <a:ext cx="10992267" cy="42531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/>
              <a:t>Result_5 (D3-M1) and Result_6 (D3-M2) </a:t>
            </a:r>
            <a:endParaRPr lang="zh-CN" altLang="en-US" sz="3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EF5900-16D6-770C-FA18-CF6EFE81D6FF}"/>
              </a:ext>
            </a:extLst>
          </p:cNvPr>
          <p:cNvSpPr/>
          <p:nvPr/>
        </p:nvSpPr>
        <p:spPr>
          <a:xfrm>
            <a:off x="6254362" y="627273"/>
            <a:ext cx="2369521" cy="13152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5067AD0-79EF-E14D-8704-0391EF78FCA0}"/>
              </a:ext>
            </a:extLst>
          </p:cNvPr>
          <p:cNvSpPr txBox="1">
            <a:spLocks/>
          </p:cNvSpPr>
          <p:nvPr/>
        </p:nvSpPr>
        <p:spPr>
          <a:xfrm>
            <a:off x="533933" y="4934528"/>
            <a:ext cx="10515600" cy="42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Dataset_3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BC9095-84E1-C40B-854D-9B2D6311C619}"/>
              </a:ext>
            </a:extLst>
          </p:cNvPr>
          <p:cNvSpPr txBox="1">
            <a:spLocks/>
          </p:cNvSpPr>
          <p:nvPr/>
        </p:nvSpPr>
        <p:spPr>
          <a:xfrm>
            <a:off x="533933" y="5338640"/>
            <a:ext cx="11671846" cy="702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less than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altLang="zh-CN" sz="2000" b="1" dirty="0">
                <a:solidFill>
                  <a:srgbClr val="FF0000"/>
                </a:solidFill>
              </a:rPr>
              <a:t> signals </a:t>
            </a:r>
            <a:r>
              <a:rPr lang="en-US" altLang="zh-CN" sz="2000" dirty="0"/>
              <a:t>in one segment, </a:t>
            </a:r>
            <a:r>
              <a:rPr lang="en-US" altLang="zh-CN" sz="2000" b="1" dirty="0">
                <a:solidFill>
                  <a:srgbClr val="FF0000"/>
                </a:solidFill>
              </a:rPr>
              <a:t>drop it</a:t>
            </a:r>
            <a:r>
              <a:rPr lang="en-US" altLang="zh-CN" sz="2000" dirty="0"/>
              <a:t>. otherwise supplement missing signals with 0</a:t>
            </a:r>
          </a:p>
          <a:p>
            <a:r>
              <a:rPr lang="en-US" altLang="zh-CN" sz="2000" dirty="0"/>
              <a:t>And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dataset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2000" dirty="0"/>
              <a:t>signals and supplement with 0</a:t>
            </a:r>
          </a:p>
        </p:txBody>
      </p:sp>
    </p:spTree>
    <p:extLst>
      <p:ext uri="{BB962C8B-B14F-4D97-AF65-F5344CB8AC3E}">
        <p14:creationId xmlns:p14="http://schemas.microsoft.com/office/powerpoint/2010/main" val="1133926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B0D6C3-4CA0-9C1B-CD0D-DEC8EED0D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996281"/>
              </p:ext>
            </p:extLst>
          </p:nvPr>
        </p:nvGraphicFramePr>
        <p:xfrm>
          <a:off x="208068" y="4890413"/>
          <a:ext cx="11300066" cy="1485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009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90821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944384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792463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950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D3-M1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D3-M2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-34378"/>
            <a:ext cx="10992267" cy="588051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Statistics View of Result_5 (D3-M1) and Result_6 (D3-M2) </a:t>
            </a:r>
            <a:endParaRPr lang="zh-CN" altLang="en-US" sz="3200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578825"/>
              </p:ext>
            </p:extLst>
          </p:nvPr>
        </p:nvGraphicFramePr>
        <p:xfrm>
          <a:off x="208067" y="243840"/>
          <a:ext cx="11564149" cy="4470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754DC48-CA3B-6EFB-826C-4925B5C9B629}"/>
              </a:ext>
            </a:extLst>
          </p:cNvPr>
          <p:cNvSpPr/>
          <p:nvPr/>
        </p:nvSpPr>
        <p:spPr>
          <a:xfrm>
            <a:off x="8047649" y="373931"/>
            <a:ext cx="3460484" cy="4214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2B3FA0A-81E4-B530-CA3F-64B6AFA4EC33}"/>
              </a:ext>
            </a:extLst>
          </p:cNvPr>
          <p:cNvSpPr/>
          <p:nvPr/>
        </p:nvSpPr>
        <p:spPr>
          <a:xfrm>
            <a:off x="10964889" y="4417853"/>
            <a:ext cx="470889" cy="122926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DC618E-C0C3-3FA3-704F-E619D7F691B3}"/>
              </a:ext>
            </a:extLst>
          </p:cNvPr>
          <p:cNvCxnSpPr>
            <a:cxnSpLocks/>
          </p:cNvCxnSpPr>
          <p:nvPr/>
        </p:nvCxnSpPr>
        <p:spPr>
          <a:xfrm>
            <a:off x="723637" y="1244663"/>
            <a:ext cx="1078449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A9EEEE51-0EE6-D18C-0D38-3E71F07A5770}"/>
              </a:ext>
            </a:extLst>
          </p:cNvPr>
          <p:cNvSpPr/>
          <p:nvPr/>
        </p:nvSpPr>
        <p:spPr>
          <a:xfrm rot="20388763">
            <a:off x="6408063" y="748567"/>
            <a:ext cx="4080760" cy="773177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FCA42CCF-6DE9-66C4-B961-438F44C435C4}"/>
              </a:ext>
            </a:extLst>
          </p:cNvPr>
          <p:cNvSpPr/>
          <p:nvPr/>
        </p:nvSpPr>
        <p:spPr>
          <a:xfrm rot="21325367">
            <a:off x="4760407" y="1661678"/>
            <a:ext cx="4076310" cy="886775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19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A2D097-7B1C-AB42-B8DA-D1BCF1586A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-34378"/>
            <a:ext cx="10992267" cy="588051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Statistics View of Result_6 (D3-M2) and Result_7 (D3-SVM) </a:t>
            </a:r>
            <a:endParaRPr lang="zh-CN" altLang="en-US" sz="32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2908EF-BD06-6AF1-C248-27761484A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58017"/>
              </p:ext>
            </p:extLst>
          </p:nvPr>
        </p:nvGraphicFramePr>
        <p:xfrm>
          <a:off x="388443" y="2649772"/>
          <a:ext cx="5447472" cy="1980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009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792463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950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D3-M1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D3-M2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SVM-Model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D3-SVM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919906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A1B975-BACA-473C-A8D3-DC571639B7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640003"/>
              </p:ext>
            </p:extLst>
          </p:nvPr>
        </p:nvGraphicFramePr>
        <p:xfrm>
          <a:off x="6016293" y="589775"/>
          <a:ext cx="5914710" cy="5797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Arrow: Up 7">
            <a:extLst>
              <a:ext uri="{FF2B5EF4-FFF2-40B4-BE49-F238E27FC236}">
                <a16:creationId xmlns:a16="http://schemas.microsoft.com/office/drawing/2014/main" id="{004CC052-67AC-A8A1-3B9B-70DB214D1281}"/>
              </a:ext>
            </a:extLst>
          </p:cNvPr>
          <p:cNvSpPr/>
          <p:nvPr/>
        </p:nvSpPr>
        <p:spPr>
          <a:xfrm rot="5400000">
            <a:off x="5860555" y="3514405"/>
            <a:ext cx="470889" cy="122926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2BB0E-A0BB-060F-01BB-FCC8595C2ABE}"/>
              </a:ext>
            </a:extLst>
          </p:cNvPr>
          <p:cNvCxnSpPr>
            <a:cxnSpLocks/>
          </p:cNvCxnSpPr>
          <p:nvPr/>
        </p:nvCxnSpPr>
        <p:spPr>
          <a:xfrm>
            <a:off x="6547918" y="1993667"/>
            <a:ext cx="5153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4913F-C9A1-E0D2-965A-C822320158D5}"/>
              </a:ext>
            </a:extLst>
          </p:cNvPr>
          <p:cNvCxnSpPr>
            <a:cxnSpLocks/>
          </p:cNvCxnSpPr>
          <p:nvPr/>
        </p:nvCxnSpPr>
        <p:spPr>
          <a:xfrm>
            <a:off x="6547918" y="1324750"/>
            <a:ext cx="5153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6CAE35-2B25-150A-C3E1-455EB9A6DA2D}"/>
              </a:ext>
            </a:extLst>
          </p:cNvPr>
          <p:cNvSpPr txBox="1"/>
          <p:nvPr/>
        </p:nvSpPr>
        <p:spPr>
          <a:xfrm>
            <a:off x="208067" y="662529"/>
            <a:ext cx="562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Performance of CNN-Model is better than SVM-Model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055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6E5EEE-2592-4AD2-9FA0-040F9E7070A6}"/>
              </a:ext>
            </a:extLst>
          </p:cNvPr>
          <p:cNvSpPr txBox="1"/>
          <p:nvPr/>
        </p:nvSpPr>
        <p:spPr>
          <a:xfrm>
            <a:off x="276172" y="6062741"/>
            <a:ext cx="9244195" cy="276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600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65F60-EF33-F7BA-9880-CE81271074E9}"/>
              </a:ext>
            </a:extLst>
          </p:cNvPr>
          <p:cNvSpPr txBox="1"/>
          <p:nvPr/>
        </p:nvSpPr>
        <p:spPr>
          <a:xfrm>
            <a:off x="188421" y="195671"/>
            <a:ext cx="343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Motivation</a:t>
            </a:r>
            <a:endParaRPr lang="zh-CN" altLang="en-US" sz="3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ECF06A-7570-705F-FC24-A5AC05D93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41"/>
          <a:stretch/>
        </p:blipFill>
        <p:spPr>
          <a:xfrm>
            <a:off x="188422" y="1019693"/>
            <a:ext cx="5414356" cy="27274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E6B551-65A2-216E-6578-7817D27C3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98" y="1019693"/>
            <a:ext cx="6400800" cy="27274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3EB29E-9F1C-7C5B-B9FF-B13BD46AE582}"/>
              </a:ext>
            </a:extLst>
          </p:cNvPr>
          <p:cNvSpPr txBox="1"/>
          <p:nvPr/>
        </p:nvSpPr>
        <p:spPr>
          <a:xfrm>
            <a:off x="188421" y="3846883"/>
            <a:ext cx="5414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sz="2000" b="1" i="1" dirty="0">
                <a:solidFill>
                  <a:srgbClr val="000000"/>
                </a:solidFill>
                <a:effectLst/>
                <a:latin typeface="Linux Libertine"/>
              </a:rPr>
              <a:t>MV Golden Ray </a:t>
            </a:r>
            <a:r>
              <a:rPr lang="en-GB" altLang="zh-CN" sz="2000" b="0" i="1" dirty="0">
                <a:solidFill>
                  <a:srgbClr val="000000"/>
                </a:solidFill>
                <a:effectLst/>
                <a:latin typeface="Linux Libertine"/>
              </a:rPr>
              <a:t>capsized on 08.09.2019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Linux Libertine"/>
              </a:rPr>
              <a:t>within the Port of Brunswick's harbor</a:t>
            </a:r>
            <a:endParaRPr lang="en-GB" altLang="zh-CN" sz="2000" b="0" i="1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F31329-F6E3-AA69-2AAE-782FC0D90683}"/>
              </a:ext>
            </a:extLst>
          </p:cNvPr>
          <p:cNvSpPr txBox="1"/>
          <p:nvPr/>
        </p:nvSpPr>
        <p:spPr>
          <a:xfrm>
            <a:off x="5724698" y="3811247"/>
            <a:ext cx="62788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Linux Libertine"/>
              </a:rPr>
              <a:t>The ferry MV Sewol </a:t>
            </a:r>
            <a:r>
              <a:rPr lang="en-US" altLang="zh-CN" sz="2000" i="1" dirty="0">
                <a:latin typeface="Linux Libertine"/>
              </a:rPr>
              <a:t>sank on the morning of April 16, 2014, an route from Incheon towards </a:t>
            </a:r>
            <a:r>
              <a:rPr lang="en-US" altLang="zh-CN" sz="2000" i="1" dirty="0" err="1">
                <a:latin typeface="Linux Libertine"/>
              </a:rPr>
              <a:t>Jeju</a:t>
            </a:r>
            <a:r>
              <a:rPr lang="en-US" altLang="zh-CN" sz="2000" i="1" dirty="0">
                <a:latin typeface="Linux Libertine"/>
              </a:rPr>
              <a:t> in South Korea, 306 died in the disaster, including around 250 students.</a:t>
            </a:r>
          </a:p>
          <a:p>
            <a:endParaRPr lang="zh-CN" altLang="en-US" sz="2000" i="1" dirty="0">
              <a:latin typeface="Linux Libertin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B2ACF5-A274-231E-B175-2C7DBE0F40A6}"/>
              </a:ext>
            </a:extLst>
          </p:cNvPr>
          <p:cNvSpPr txBox="1"/>
          <p:nvPr/>
        </p:nvSpPr>
        <p:spPr>
          <a:xfrm>
            <a:off x="276172" y="5354855"/>
            <a:ext cx="11808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 automatic detection of abnormal </a:t>
            </a:r>
            <a:r>
              <a:rPr lang="en-US" altLang="zh-CN" sz="2400" dirty="0" err="1"/>
              <a:t>behaviour</a:t>
            </a:r>
            <a:r>
              <a:rPr lang="en-US" altLang="zh-CN" sz="2400" dirty="0"/>
              <a:t> of vessels in ports and sensitive waters and the implementation of early warnings are of great importance in ensuring water traffic safety.</a:t>
            </a:r>
            <a:endParaRPr lang="zh-CN" altLang="en-US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7DD84-F60B-2686-A86F-E08FF2DAA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8" t="4249" r="6905"/>
          <a:stretch/>
        </p:blipFill>
        <p:spPr>
          <a:xfrm>
            <a:off x="8864137" y="34979"/>
            <a:ext cx="2104908" cy="19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40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14" y="210687"/>
            <a:ext cx="4069819" cy="51172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Map View of Results</a:t>
            </a:r>
            <a:endParaRPr lang="zh-CN" alt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C97A56-1CD9-30F9-60FB-D99F3635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072" y="1383762"/>
            <a:ext cx="5267381" cy="5303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58D516B-7FE5-9960-C3C7-F1B0FBB13ABB}"/>
              </a:ext>
            </a:extLst>
          </p:cNvPr>
          <p:cNvSpPr txBox="1">
            <a:spLocks/>
          </p:cNvSpPr>
          <p:nvPr/>
        </p:nvSpPr>
        <p:spPr>
          <a:xfrm>
            <a:off x="175214" y="91972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M1-D3(use 2 features)</a:t>
            </a:r>
            <a:endParaRPr lang="zh-CN" alt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B89491-5868-1A3F-6308-9E5F0A79A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9" b="1954"/>
          <a:stretch/>
        </p:blipFill>
        <p:spPr>
          <a:xfrm>
            <a:off x="175214" y="1383762"/>
            <a:ext cx="5267382" cy="531752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A55628-F39F-9AC1-1DF8-8AEDA3E61EAC}"/>
              </a:ext>
            </a:extLst>
          </p:cNvPr>
          <p:cNvSpPr txBox="1">
            <a:spLocks/>
          </p:cNvSpPr>
          <p:nvPr/>
        </p:nvSpPr>
        <p:spPr>
          <a:xfrm>
            <a:off x="6580073" y="101189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M2-D3(use 3 features)</a:t>
            </a:r>
            <a:endParaRPr lang="zh-CN" altLang="en-US" b="1" dirty="0"/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5A35BDFF-70E1-12C6-C020-1129EF7A1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90990"/>
              </p:ext>
            </p:extLst>
          </p:nvPr>
        </p:nvGraphicFramePr>
        <p:xfrm>
          <a:off x="4185651" y="96760"/>
          <a:ext cx="549868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957">
                  <a:extLst>
                    <a:ext uri="{9D8B030D-6E8A-4147-A177-3AD203B41FA5}">
                      <a16:colId xmlns:a16="http://schemas.microsoft.com/office/drawing/2014/main" val="2539313922"/>
                    </a:ext>
                  </a:extLst>
                </a:gridCol>
                <a:gridCol w="2123544">
                  <a:extLst>
                    <a:ext uri="{9D8B030D-6E8A-4147-A177-3AD203B41FA5}">
                      <a16:colId xmlns:a16="http://schemas.microsoft.com/office/drawing/2014/main" val="3142502706"/>
                    </a:ext>
                  </a:extLst>
                </a:gridCol>
                <a:gridCol w="2080184">
                  <a:extLst>
                    <a:ext uri="{9D8B030D-6E8A-4147-A177-3AD203B41FA5}">
                      <a16:colId xmlns:a16="http://schemas.microsoft.com/office/drawing/2014/main" val="3152391328"/>
                    </a:ext>
                  </a:extLst>
                </a:gridCol>
              </a:tblGrid>
              <a:tr h="179901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Predicted Negative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Predicted Positive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83844"/>
                  </a:ext>
                </a:extLst>
              </a:tr>
              <a:tr h="251862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Actual Negative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bg1"/>
                          </a:solidFill>
                        </a:rPr>
                        <a:t>Re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d (TN)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bg1"/>
                          </a:solidFill>
                        </a:rPr>
                        <a:t>Blue (FP)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42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822016"/>
                  </a:ext>
                </a:extLst>
              </a:tr>
              <a:tr h="251862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Actual Positive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Yellow (FN)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Green (TP)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263710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3BC33B1F-687B-118A-F98C-98CD0AAB8A5A}"/>
              </a:ext>
            </a:extLst>
          </p:cNvPr>
          <p:cNvSpPr/>
          <p:nvPr/>
        </p:nvSpPr>
        <p:spPr>
          <a:xfrm rot="20817450">
            <a:off x="518874" y="6129251"/>
            <a:ext cx="1697853" cy="6429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CA11BAC-974C-B70D-58A3-AB62D660B47F}"/>
              </a:ext>
            </a:extLst>
          </p:cNvPr>
          <p:cNvSpPr/>
          <p:nvPr/>
        </p:nvSpPr>
        <p:spPr>
          <a:xfrm>
            <a:off x="2186659" y="6192599"/>
            <a:ext cx="4843549" cy="1163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5DC88D-6DC4-A14E-AE3D-D6D678AF027F}"/>
              </a:ext>
            </a:extLst>
          </p:cNvPr>
          <p:cNvSpPr/>
          <p:nvPr/>
        </p:nvSpPr>
        <p:spPr>
          <a:xfrm rot="20817450">
            <a:off x="6999698" y="5875093"/>
            <a:ext cx="1697853" cy="6429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26CB87-0A17-BCB5-FFEC-FD02FF1BA224}"/>
              </a:ext>
            </a:extLst>
          </p:cNvPr>
          <p:cNvSpPr/>
          <p:nvPr/>
        </p:nvSpPr>
        <p:spPr>
          <a:xfrm rot="20817450">
            <a:off x="4387174" y="4959686"/>
            <a:ext cx="488981" cy="4295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B11945-0205-B16A-D62F-C46B3968603A}"/>
              </a:ext>
            </a:extLst>
          </p:cNvPr>
          <p:cNvSpPr/>
          <p:nvPr/>
        </p:nvSpPr>
        <p:spPr>
          <a:xfrm>
            <a:off x="4851912" y="5058070"/>
            <a:ext cx="5993426" cy="1163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D3225A-B172-72C1-4123-1E3BB87A8B5A}"/>
              </a:ext>
            </a:extLst>
          </p:cNvPr>
          <p:cNvSpPr/>
          <p:nvPr/>
        </p:nvSpPr>
        <p:spPr>
          <a:xfrm rot="20817450">
            <a:off x="10774120" y="4843306"/>
            <a:ext cx="488981" cy="4295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0541D0-BC75-78E9-0DDA-C33CC8F21B15}"/>
              </a:ext>
            </a:extLst>
          </p:cNvPr>
          <p:cNvSpPr/>
          <p:nvPr/>
        </p:nvSpPr>
        <p:spPr>
          <a:xfrm rot="21040494">
            <a:off x="2378604" y="1463305"/>
            <a:ext cx="1909083" cy="86329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42B34DE-A9D1-2AA0-6ED5-842DCC2A17F1}"/>
              </a:ext>
            </a:extLst>
          </p:cNvPr>
          <p:cNvSpPr/>
          <p:nvPr/>
        </p:nvSpPr>
        <p:spPr>
          <a:xfrm flipV="1">
            <a:off x="4294960" y="1732296"/>
            <a:ext cx="4505447" cy="1688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CD095D-17BE-9E7A-CA3E-77CE2CAB1C9F}"/>
              </a:ext>
            </a:extLst>
          </p:cNvPr>
          <p:cNvSpPr/>
          <p:nvPr/>
        </p:nvSpPr>
        <p:spPr>
          <a:xfrm rot="21040494">
            <a:off x="8765548" y="1463306"/>
            <a:ext cx="1909083" cy="86329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6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6D7E-2431-7BEA-6413-CD513B1D2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21" y="70463"/>
            <a:ext cx="10992267" cy="475906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Real accident test</a:t>
            </a:r>
            <a:endParaRPr lang="zh-CN" altLang="en-US" sz="3600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2B67B2-EC5D-5437-1FA6-1723060AB4A3}"/>
              </a:ext>
            </a:extLst>
          </p:cNvPr>
          <p:cNvSpPr txBox="1">
            <a:spLocks/>
          </p:cNvSpPr>
          <p:nvPr/>
        </p:nvSpPr>
        <p:spPr>
          <a:xfrm>
            <a:off x="475971" y="637267"/>
            <a:ext cx="7560681" cy="1781195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b="1" dirty="0"/>
              <a:t>Real accident description</a:t>
            </a:r>
            <a:r>
              <a:rPr lang="zh-CN" altLang="en-US" sz="2600" dirty="0"/>
              <a:t>：</a:t>
            </a:r>
            <a:r>
              <a:rPr lang="en-US" altLang="zh-CN" dirty="0"/>
              <a:t>The MV Golden Ray was a 200-metre long (660 ft) roll-on/roll-off cargo ship</a:t>
            </a:r>
            <a:r>
              <a:rPr lang="zh-CN" altLang="en-US" dirty="0"/>
              <a:t>，</a:t>
            </a:r>
            <a:r>
              <a:rPr lang="en-US" altLang="zh-CN" dirty="0"/>
              <a:t>On 8 September 2019 at approximately 0137 EDT, the Golden Ray capsized within the Port of Brunswick's harbor, shortly after unberthing and proceeding towards the Port of Baltimore. </a:t>
            </a:r>
            <a:endParaRPr lang="en-US" altLang="zh-CN" sz="3200" b="1" dirty="0"/>
          </a:p>
          <a:p>
            <a:endParaRPr lang="zh-CN" alt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E7433-5838-693E-37D6-27E102383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03" b="24100"/>
          <a:stretch/>
        </p:blipFill>
        <p:spPr>
          <a:xfrm>
            <a:off x="8251768" y="302207"/>
            <a:ext cx="3377944" cy="230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A11A9-43EC-E6CB-4FBE-F9382A2DE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2" t="8862" r="1664" b="5525"/>
          <a:stretch/>
        </p:blipFill>
        <p:spPr>
          <a:xfrm>
            <a:off x="475972" y="3525980"/>
            <a:ext cx="4772097" cy="297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29042E-CF6A-D179-9E2D-65B597EBB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93" b="5188"/>
          <a:stretch/>
        </p:blipFill>
        <p:spPr>
          <a:xfrm>
            <a:off x="6332293" y="3525980"/>
            <a:ext cx="5538281" cy="2973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0EB7A4-18E2-8874-9FBE-9B2CB859EC60}"/>
              </a:ext>
            </a:extLst>
          </p:cNvPr>
          <p:cNvSpPr txBox="1"/>
          <p:nvPr/>
        </p:nvSpPr>
        <p:spPr>
          <a:xfrm>
            <a:off x="9789836" y="5575996"/>
            <a:ext cx="2268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</a:t>
            </a:r>
            <a:r>
              <a:rPr lang="en-US" altLang="zh-CN" b="1" dirty="0" err="1"/>
              <a:t>colour</a:t>
            </a:r>
            <a:r>
              <a:rPr lang="en-US" altLang="zh-CN" b="1" dirty="0"/>
              <a:t> here is only to distinguish the segments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6AF00-BD22-0510-C5F0-6EE0C77EF5DD}"/>
              </a:ext>
            </a:extLst>
          </p:cNvPr>
          <p:cNvSpPr txBox="1"/>
          <p:nvPr/>
        </p:nvSpPr>
        <p:spPr>
          <a:xfrm>
            <a:off x="415043" y="2818093"/>
            <a:ext cx="4666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Wikipedia's reliable information on the location of the incident: </a:t>
            </a:r>
            <a:endParaRPr lang="zh-CN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29955-95F2-DA02-3BE5-85BFE320D8E2}"/>
              </a:ext>
            </a:extLst>
          </p:cNvPr>
          <p:cNvSpPr txBox="1"/>
          <p:nvPr/>
        </p:nvSpPr>
        <p:spPr>
          <a:xfrm>
            <a:off x="6257726" y="2793276"/>
            <a:ext cx="4666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AIS data of the ship at the time of the incident that we found in the dataset: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385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6D7E-2431-7BEA-6413-CD513B1D2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21" y="70462"/>
            <a:ext cx="10408175" cy="561714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Performance of the Model Predict for real accident</a:t>
            </a:r>
            <a:endParaRPr lang="zh-CN" alt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1C9B2-8119-6EDD-F29F-8A5E66D6F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" t="12893" r="6025"/>
          <a:stretch/>
        </p:blipFill>
        <p:spPr>
          <a:xfrm>
            <a:off x="262620" y="703081"/>
            <a:ext cx="6160030" cy="2922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BB2AF-9B35-1D43-507B-3C9DE6B3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2" t="10074"/>
          <a:stretch/>
        </p:blipFill>
        <p:spPr>
          <a:xfrm>
            <a:off x="262620" y="4113031"/>
            <a:ext cx="6160030" cy="267450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AC819A-1C23-E6C7-2FA6-2BBD48FC6A7B}"/>
              </a:ext>
            </a:extLst>
          </p:cNvPr>
          <p:cNvSpPr txBox="1">
            <a:spLocks/>
          </p:cNvSpPr>
          <p:nvPr/>
        </p:nvSpPr>
        <p:spPr>
          <a:xfrm>
            <a:off x="262620" y="497937"/>
            <a:ext cx="4791518" cy="3169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/>
              <a:t>Results from the Day of accident: 08.09.2019 </a:t>
            </a:r>
            <a:endParaRPr lang="zh-CN" altLang="en-US" sz="1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B9443-DC60-529B-418B-92C2CD171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2" t="8862" r="1664" b="5525"/>
          <a:stretch/>
        </p:blipFill>
        <p:spPr>
          <a:xfrm>
            <a:off x="6668436" y="1992718"/>
            <a:ext cx="5301077" cy="3302936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7C9A4DD3-8FDC-B2EF-C654-95C31849B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16322"/>
              </p:ext>
            </p:extLst>
          </p:nvPr>
        </p:nvGraphicFramePr>
        <p:xfrm>
          <a:off x="6668436" y="5562547"/>
          <a:ext cx="4791518" cy="1093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356">
                  <a:extLst>
                    <a:ext uri="{9D8B030D-6E8A-4147-A177-3AD203B41FA5}">
                      <a16:colId xmlns:a16="http://schemas.microsoft.com/office/drawing/2014/main" val="2539313922"/>
                    </a:ext>
                  </a:extLst>
                </a:gridCol>
                <a:gridCol w="1695581">
                  <a:extLst>
                    <a:ext uri="{9D8B030D-6E8A-4147-A177-3AD203B41FA5}">
                      <a16:colId xmlns:a16="http://schemas.microsoft.com/office/drawing/2014/main" val="3152391328"/>
                    </a:ext>
                  </a:extLst>
                </a:gridCol>
                <a:gridCol w="1695581">
                  <a:extLst>
                    <a:ext uri="{9D8B030D-6E8A-4147-A177-3AD203B41FA5}">
                      <a16:colId xmlns:a16="http://schemas.microsoft.com/office/drawing/2014/main" val="1414332508"/>
                    </a:ext>
                  </a:extLst>
                </a:gridCol>
              </a:tblGrid>
              <a:tr h="526928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Abnormal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Normal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83844"/>
                  </a:ext>
                </a:extLst>
              </a:tr>
              <a:tr h="566721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Predict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Yellow 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Green 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822016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09B5C9C7-DA88-4505-E847-D512E30BE8EA}"/>
              </a:ext>
            </a:extLst>
          </p:cNvPr>
          <p:cNvSpPr/>
          <p:nvPr/>
        </p:nvSpPr>
        <p:spPr>
          <a:xfrm>
            <a:off x="4057294" y="1992718"/>
            <a:ext cx="538239" cy="537557"/>
          </a:xfrm>
          <a:prstGeom prst="ellipse">
            <a:avLst/>
          </a:prstGeom>
          <a:noFill/>
          <a:ln w="28575">
            <a:solidFill>
              <a:srgbClr val="F03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B8C6791-8BCF-9E51-7B08-FE09D3649569}"/>
              </a:ext>
            </a:extLst>
          </p:cNvPr>
          <p:cNvSpPr/>
          <p:nvPr/>
        </p:nvSpPr>
        <p:spPr>
          <a:xfrm rot="843577">
            <a:off x="4503846" y="2948245"/>
            <a:ext cx="5862033" cy="14555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FC6161-26DE-05EE-754D-5E8E9599ABF0}"/>
              </a:ext>
            </a:extLst>
          </p:cNvPr>
          <p:cNvSpPr/>
          <p:nvPr/>
        </p:nvSpPr>
        <p:spPr>
          <a:xfrm>
            <a:off x="10243157" y="3532993"/>
            <a:ext cx="538239" cy="537557"/>
          </a:xfrm>
          <a:prstGeom prst="ellipse">
            <a:avLst/>
          </a:prstGeom>
          <a:noFill/>
          <a:ln w="28575">
            <a:solidFill>
              <a:srgbClr val="F03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65E0D5-8C61-1430-B82B-942F7AFAA21E}"/>
              </a:ext>
            </a:extLst>
          </p:cNvPr>
          <p:cNvSpPr/>
          <p:nvPr/>
        </p:nvSpPr>
        <p:spPr>
          <a:xfrm>
            <a:off x="2641868" y="1574953"/>
            <a:ext cx="35942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Location of the incident!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61DEDF3-CEF1-0559-B10E-50E2F9B4BF7C}"/>
              </a:ext>
            </a:extLst>
          </p:cNvPr>
          <p:cNvSpPr/>
          <p:nvPr/>
        </p:nvSpPr>
        <p:spPr>
          <a:xfrm rot="424834">
            <a:off x="4068982" y="2510761"/>
            <a:ext cx="130227" cy="3010759"/>
          </a:xfrm>
          <a:prstGeom prst="downArrow">
            <a:avLst/>
          </a:prstGeom>
          <a:solidFill>
            <a:srgbClr val="F03E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5B63FD-224C-AD3A-79F0-C11147ED773E}"/>
              </a:ext>
            </a:extLst>
          </p:cNvPr>
          <p:cNvSpPr/>
          <p:nvPr/>
        </p:nvSpPr>
        <p:spPr>
          <a:xfrm>
            <a:off x="3572385" y="5362412"/>
            <a:ext cx="538239" cy="537557"/>
          </a:xfrm>
          <a:prstGeom prst="ellipse">
            <a:avLst/>
          </a:prstGeom>
          <a:noFill/>
          <a:ln w="28575">
            <a:solidFill>
              <a:srgbClr val="F03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88B095-5E67-B8E7-2CEB-79E2CD46E231}"/>
              </a:ext>
            </a:extLst>
          </p:cNvPr>
          <p:cNvSpPr txBox="1">
            <a:spLocks/>
          </p:cNvSpPr>
          <p:nvPr/>
        </p:nvSpPr>
        <p:spPr>
          <a:xfrm>
            <a:off x="262620" y="3838243"/>
            <a:ext cx="5057525" cy="3284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/>
              <a:t>Result from the Day before accident: 07.09.2019 </a:t>
            </a:r>
            <a:endParaRPr lang="zh-CN" alt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2692E-EB99-BD4F-8FA6-FDC056E8C612}"/>
              </a:ext>
            </a:extLst>
          </p:cNvPr>
          <p:cNvSpPr txBox="1"/>
          <p:nvPr/>
        </p:nvSpPr>
        <p:spPr>
          <a:xfrm>
            <a:off x="6574423" y="1328732"/>
            <a:ext cx="4666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Wikipedia's reliable information on the location of the incident: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8141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77FF91-7154-8667-AA40-084A7B3D1E90}"/>
              </a:ext>
            </a:extLst>
          </p:cNvPr>
          <p:cNvSpPr txBox="1"/>
          <p:nvPr/>
        </p:nvSpPr>
        <p:spPr>
          <a:xfrm>
            <a:off x="153299" y="116021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What problems did we solve? </a:t>
            </a:r>
            <a:endParaRPr lang="zh-CN" altLang="en-US" sz="2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62C1118-ACF1-DF2A-1C2C-E28BAAE7E411}"/>
              </a:ext>
            </a:extLst>
          </p:cNvPr>
          <p:cNvSpPr txBox="1">
            <a:spLocks/>
          </p:cNvSpPr>
          <p:nvPr/>
        </p:nvSpPr>
        <p:spPr>
          <a:xfrm>
            <a:off x="352249" y="1045889"/>
            <a:ext cx="11791303" cy="426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Our model can detect anomalous speed changes or directional changes of a vessel during a certain time period.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So if a accident is because of anomalous speed changes or directional changes,</a:t>
            </a:r>
          </a:p>
          <a:p>
            <a:pPr marL="0" indent="0">
              <a:buNone/>
            </a:pPr>
            <a:r>
              <a:rPr lang="en-US" altLang="zh-CN" sz="2400" dirty="0"/>
              <a:t>After the accident, we can detect the accident by analyzing the AIS data. 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But the model cannot predict accidents that do not occur.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7114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3748A9-DCC2-4179-67CF-A89E1F220B4A}"/>
              </a:ext>
            </a:extLst>
          </p:cNvPr>
          <p:cNvSpPr txBox="1"/>
          <p:nvPr/>
        </p:nvSpPr>
        <p:spPr>
          <a:xfrm>
            <a:off x="211318" y="293507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What is still lacking?</a:t>
            </a:r>
            <a:endParaRPr lang="zh-CN" alt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0F771F-D422-57B6-B103-78D852FCBF05}"/>
              </a:ext>
            </a:extLst>
          </p:cNvPr>
          <p:cNvSpPr txBox="1">
            <a:spLocks/>
          </p:cNvSpPr>
          <p:nvPr/>
        </p:nvSpPr>
        <p:spPr>
          <a:xfrm>
            <a:off x="211318" y="1084874"/>
            <a:ext cx="11671846" cy="530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Due to the limitations of the data generation method, only anomalous changes in speed and direction can be identified</a:t>
            </a:r>
          </a:p>
          <a:p>
            <a:pPr marL="0" indent="0">
              <a:buNone/>
            </a:pPr>
            <a:r>
              <a:rPr lang="en-US" altLang="zh-CN" sz="2000" b="1" dirty="0"/>
              <a:t>Solution: </a:t>
            </a:r>
            <a:r>
              <a:rPr lang="en-US" altLang="zh-CN" sz="2000" dirty="0"/>
              <a:t>Find more realistic anomalous events or artificially set up more anomalous scenarios and simulate anomalous data based on them.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If the accident occurs between two segments, this accident is ignored by the model</a:t>
            </a:r>
          </a:p>
          <a:p>
            <a:pPr marL="0" indent="0">
              <a:buNone/>
            </a:pPr>
            <a:r>
              <a:rPr lang="en-US" altLang="zh-CN" sz="2000" b="1" dirty="0"/>
              <a:t>Solution: </a:t>
            </a:r>
            <a:r>
              <a:rPr lang="en-US" altLang="zh-CN" sz="2000" dirty="0"/>
              <a:t>Cut segments in different ways for the same trajectory so that different segment data can be generated for data enhancement.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For a more diverse set of anomalies, three features are not enough</a:t>
            </a:r>
          </a:p>
          <a:p>
            <a:pPr marL="0" indent="0">
              <a:buNone/>
            </a:pPr>
            <a:r>
              <a:rPr lang="en-US" altLang="zh-CN" sz="2000" b="1" dirty="0"/>
              <a:t>Solution: </a:t>
            </a:r>
            <a:r>
              <a:rPr lang="en-US" altLang="zh-CN" sz="2000" dirty="0"/>
              <a:t>Leverage features in AIS data and combine them with geographic information</a:t>
            </a:r>
          </a:p>
        </p:txBody>
      </p:sp>
    </p:spTree>
    <p:extLst>
      <p:ext uri="{BB962C8B-B14F-4D97-AF65-F5344CB8AC3E}">
        <p14:creationId xmlns:p14="http://schemas.microsoft.com/office/powerpoint/2010/main" val="1550272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0C64E-DAA2-35CF-51B7-B90240B7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8EB8D2-5525-B151-9722-A2BD12AD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</a:rPr>
              <a:t>Q&amp;A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3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6E5EEE-2592-4AD2-9FA0-040F9E7070A6}"/>
              </a:ext>
            </a:extLst>
          </p:cNvPr>
          <p:cNvSpPr txBox="1"/>
          <p:nvPr/>
        </p:nvSpPr>
        <p:spPr>
          <a:xfrm>
            <a:off x="276172" y="6062741"/>
            <a:ext cx="9244195" cy="276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600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65F60-EF33-F7BA-9880-CE81271074E9}"/>
              </a:ext>
            </a:extLst>
          </p:cNvPr>
          <p:cNvSpPr txBox="1"/>
          <p:nvPr/>
        </p:nvSpPr>
        <p:spPr>
          <a:xfrm>
            <a:off x="188422" y="195671"/>
            <a:ext cx="257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Contents</a:t>
            </a:r>
            <a:endParaRPr lang="zh-CN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64874E-F8F5-9858-B1FA-8B6C206B4E6D}"/>
              </a:ext>
            </a:extLst>
          </p:cNvPr>
          <p:cNvSpPr txBox="1"/>
          <p:nvPr/>
        </p:nvSpPr>
        <p:spPr>
          <a:xfrm>
            <a:off x="799416" y="991057"/>
            <a:ext cx="976820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dirty="0"/>
              <a:t>1. Motivation</a:t>
            </a:r>
          </a:p>
          <a:p>
            <a:r>
              <a:rPr lang="en-GB" altLang="zh-CN" sz="2800" dirty="0"/>
              <a:t>2. Basic Information</a:t>
            </a:r>
          </a:p>
          <a:p>
            <a:r>
              <a:rPr lang="en-GB" altLang="zh-CN" sz="2800" dirty="0"/>
              <a:t>3. Goal and Basic Ideas</a:t>
            </a:r>
          </a:p>
          <a:p>
            <a:r>
              <a:rPr lang="en-GB" altLang="zh-CN" sz="2800" dirty="0"/>
              <a:t>4. Features Selection</a:t>
            </a:r>
          </a:p>
          <a:p>
            <a:r>
              <a:rPr lang="en-GB" altLang="zh-CN" sz="2800" dirty="0"/>
              <a:t>5. Data Generation</a:t>
            </a:r>
          </a:p>
          <a:p>
            <a:r>
              <a:rPr lang="en-GB" altLang="zh-CN" sz="2800" dirty="0"/>
              <a:t>6. Date </a:t>
            </a:r>
            <a:r>
              <a:rPr lang="en-US" altLang="zh-CN" sz="2800" dirty="0"/>
              <a:t>P</a:t>
            </a:r>
            <a:r>
              <a:rPr lang="en-GB" altLang="zh-CN" sz="2800" dirty="0"/>
              <a:t>reprocessing</a:t>
            </a:r>
          </a:p>
          <a:p>
            <a:r>
              <a:rPr lang="en-GB" altLang="zh-CN" sz="2800" dirty="0"/>
              <a:t>7. Model Selection</a:t>
            </a:r>
          </a:p>
          <a:p>
            <a:r>
              <a:rPr lang="en-GB" altLang="zh-CN" sz="2800" dirty="0"/>
              <a:t>8. Train/Test Dataset</a:t>
            </a:r>
          </a:p>
          <a:p>
            <a:r>
              <a:rPr lang="en-GB" altLang="zh-CN" sz="2800" dirty="0"/>
              <a:t>9. Evaluation </a:t>
            </a:r>
          </a:p>
          <a:p>
            <a:r>
              <a:rPr lang="en-GB" altLang="zh-CN" sz="2800" dirty="0"/>
              <a:t>10. </a:t>
            </a:r>
            <a:r>
              <a:rPr lang="en-US" altLang="zh-CN" sz="2800" dirty="0"/>
              <a:t>Results Analysis and Optimization of models and datasets</a:t>
            </a:r>
            <a:endParaRPr lang="en-GB" altLang="zh-CN" sz="2800" dirty="0"/>
          </a:p>
          <a:p>
            <a:r>
              <a:rPr lang="en-GB" altLang="zh-CN" sz="2800" dirty="0"/>
              <a:t>11. Real accident test </a:t>
            </a:r>
          </a:p>
          <a:p>
            <a:r>
              <a:rPr lang="en-GB" altLang="zh-CN" sz="2800" dirty="0"/>
              <a:t>12. Ideas for improvement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290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3BC3A-179C-0203-A698-43E1C244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209550"/>
            <a:ext cx="115919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00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53013-7BB3-72A6-0B68-A9098793A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424" y="339936"/>
            <a:ext cx="10992267" cy="53066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9. Optimization of models and datasets</a:t>
            </a:r>
            <a:endParaRPr lang="zh-CN" altLang="en-US" sz="2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17457-BC92-0A76-0937-343FD0F1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6" y="807961"/>
            <a:ext cx="10515600" cy="46347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Model1</a:t>
            </a:r>
            <a:endParaRPr lang="zh-CN" altLang="en-US" sz="2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8C4618-719E-3AFB-BCF1-401E570F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92" y="1246785"/>
            <a:ext cx="10959517" cy="3089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2</a:t>
            </a:r>
            <a:r>
              <a:rPr lang="en-US" altLang="zh-CN" sz="1800" dirty="0"/>
              <a:t> features: SOG COG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46D8A8-EEED-F89A-4E82-1168BB1EC807}"/>
              </a:ext>
            </a:extLst>
          </p:cNvPr>
          <p:cNvSpPr txBox="1">
            <a:spLocks/>
          </p:cNvSpPr>
          <p:nvPr/>
        </p:nvSpPr>
        <p:spPr>
          <a:xfrm>
            <a:off x="112326" y="1603848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Model2</a:t>
            </a:r>
            <a:endParaRPr lang="zh-CN" altLang="en-US" sz="24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BDEBE1-6268-5C32-AF40-F7E27E49AF97}"/>
              </a:ext>
            </a:extLst>
          </p:cNvPr>
          <p:cNvSpPr txBox="1">
            <a:spLocks/>
          </p:cNvSpPr>
          <p:nvPr/>
        </p:nvSpPr>
        <p:spPr>
          <a:xfrm>
            <a:off x="191792" y="1931916"/>
            <a:ext cx="10959517" cy="308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features: Distance SOG COG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23BF3C-F1C1-A9CB-FA54-17B8D41E5DF1}"/>
              </a:ext>
            </a:extLst>
          </p:cNvPr>
          <p:cNvSpPr txBox="1">
            <a:spLocks/>
          </p:cNvSpPr>
          <p:nvPr/>
        </p:nvSpPr>
        <p:spPr>
          <a:xfrm>
            <a:off x="112326" y="2664453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Dataset1 (Overfitting?)</a:t>
            </a:r>
            <a:endParaRPr lang="zh-CN" altLang="en-US" sz="24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AA30AC-CC75-B275-0B04-E48BCA4008BE}"/>
              </a:ext>
            </a:extLst>
          </p:cNvPr>
          <p:cNvSpPr txBox="1">
            <a:spLocks/>
          </p:cNvSpPr>
          <p:nvPr/>
        </p:nvSpPr>
        <p:spPr>
          <a:xfrm>
            <a:off x="112326" y="3730119"/>
            <a:ext cx="10515600" cy="342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Dataset2 (too little information?)</a:t>
            </a:r>
            <a:endParaRPr lang="zh-CN" altLang="en-US" sz="24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169B6E-40AF-ECD2-000E-848E72D91207}"/>
              </a:ext>
            </a:extLst>
          </p:cNvPr>
          <p:cNvSpPr txBox="1">
            <a:spLocks/>
          </p:cNvSpPr>
          <p:nvPr/>
        </p:nvSpPr>
        <p:spPr>
          <a:xfrm>
            <a:off x="112326" y="4072974"/>
            <a:ext cx="10959517" cy="71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if there are less than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time point in one segment, </a:t>
            </a:r>
            <a:r>
              <a:rPr lang="en-US" altLang="zh-CN" sz="1800" b="1" dirty="0">
                <a:solidFill>
                  <a:srgbClr val="FF0000"/>
                </a:solidFill>
              </a:rPr>
              <a:t>drop it</a:t>
            </a:r>
            <a:r>
              <a:rPr lang="en-US" altLang="zh-CN" sz="1800" dirty="0"/>
              <a:t>. otherwise supplement missing signals with 0</a:t>
            </a:r>
          </a:p>
          <a:p>
            <a:r>
              <a:rPr lang="en-US" altLang="zh-CN" sz="1800" dirty="0"/>
              <a:t>2. </a:t>
            </a:r>
            <a:r>
              <a:rPr lang="en-US" altLang="zh-CN" sz="18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1800" dirty="0"/>
              <a:t>data(at least 3 time point rest) in generation dataset, and supplement with 0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6AB1CB-F600-3F18-6721-BCFC3F6BD364}"/>
              </a:ext>
            </a:extLst>
          </p:cNvPr>
          <p:cNvSpPr txBox="1">
            <a:spLocks/>
          </p:cNvSpPr>
          <p:nvPr/>
        </p:nvSpPr>
        <p:spPr>
          <a:xfrm>
            <a:off x="191792" y="3069637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less than 10 time point in one segment, Supplement missing signals with 0</a:t>
            </a:r>
          </a:p>
          <a:p>
            <a:r>
              <a:rPr lang="en-US" altLang="zh-CN" sz="2000" dirty="0"/>
              <a:t>2.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</a:t>
            </a:r>
            <a:r>
              <a:rPr lang="en-US" altLang="zh-CN" sz="2000" dirty="0"/>
              <a:t>data in generation dataset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602E7D0-7ADB-574F-7BB2-8E398F40AFAC}"/>
              </a:ext>
            </a:extLst>
          </p:cNvPr>
          <p:cNvSpPr txBox="1">
            <a:spLocks/>
          </p:cNvSpPr>
          <p:nvPr/>
        </p:nvSpPr>
        <p:spPr>
          <a:xfrm>
            <a:off x="106851" y="4731214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Dataset3 (the best)</a:t>
            </a:r>
            <a:endParaRPr lang="zh-CN" altLang="en-US" sz="24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D48709-2FFE-B659-AB2B-848929164F17}"/>
              </a:ext>
            </a:extLst>
          </p:cNvPr>
          <p:cNvSpPr txBox="1">
            <a:spLocks/>
          </p:cNvSpPr>
          <p:nvPr/>
        </p:nvSpPr>
        <p:spPr>
          <a:xfrm>
            <a:off x="112326" y="5074497"/>
            <a:ext cx="11060256" cy="9755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less than </a:t>
            </a:r>
            <a:r>
              <a:rPr lang="en-US" altLang="zh-CN" sz="2000" b="1" dirty="0">
                <a:solidFill>
                  <a:srgbClr val="FF0000"/>
                </a:solidFill>
              </a:rPr>
              <a:t>5</a:t>
            </a:r>
            <a:r>
              <a:rPr lang="en-US" altLang="zh-CN" sz="2000" dirty="0"/>
              <a:t> time point in one segment, </a:t>
            </a:r>
            <a:r>
              <a:rPr lang="en-US" altLang="zh-CN" sz="2000" b="1" dirty="0">
                <a:solidFill>
                  <a:srgbClr val="FF0000"/>
                </a:solidFill>
              </a:rPr>
              <a:t>drop it</a:t>
            </a:r>
            <a:r>
              <a:rPr lang="en-US" altLang="zh-CN" sz="2000" dirty="0"/>
              <a:t>. otherwise supplement missing signals with 0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</a:rPr>
              <a:t>. random missing </a:t>
            </a:r>
            <a:r>
              <a:rPr lang="en-US" altLang="zh-CN" sz="2000" dirty="0"/>
              <a:t>data(at least </a:t>
            </a:r>
            <a:r>
              <a:rPr lang="en-US" altLang="zh-CN" sz="2000" b="1" dirty="0">
                <a:solidFill>
                  <a:srgbClr val="FF0000"/>
                </a:solidFill>
              </a:rPr>
              <a:t>5 </a:t>
            </a:r>
            <a:r>
              <a:rPr lang="en-US" altLang="zh-CN" sz="2000" dirty="0"/>
              <a:t>time point rest) in generation dataset, and supplement with 0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3CF82F1-46D1-3C93-5DEB-41E6D58A0DF8}"/>
              </a:ext>
            </a:extLst>
          </p:cNvPr>
          <p:cNvSpPr txBox="1">
            <a:spLocks/>
          </p:cNvSpPr>
          <p:nvPr/>
        </p:nvSpPr>
        <p:spPr>
          <a:xfrm>
            <a:off x="112326" y="6047073"/>
            <a:ext cx="10515600" cy="353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Dataset4(just try)</a:t>
            </a:r>
            <a:endParaRPr lang="zh-CN" altLang="en-US" sz="2400" b="1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132FD77-3410-FB3E-20F8-6A3C1CB2E4CB}"/>
              </a:ext>
            </a:extLst>
          </p:cNvPr>
          <p:cNvSpPr txBox="1">
            <a:spLocks/>
          </p:cNvSpPr>
          <p:nvPr/>
        </p:nvSpPr>
        <p:spPr>
          <a:xfrm>
            <a:off x="191792" y="6376562"/>
            <a:ext cx="11060256" cy="3332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All same as Dataset3 but the generation data seems like </a:t>
            </a:r>
            <a:r>
              <a:rPr lang="en-US" altLang="zh-CN" sz="2000" b="1" dirty="0">
                <a:solidFill>
                  <a:srgbClr val="FF0000"/>
                </a:solidFill>
              </a:rPr>
              <a:t>more unreal</a:t>
            </a:r>
          </a:p>
        </p:txBody>
      </p:sp>
    </p:spTree>
    <p:extLst>
      <p:ext uri="{BB962C8B-B14F-4D97-AF65-F5344CB8AC3E}">
        <p14:creationId xmlns:p14="http://schemas.microsoft.com/office/powerpoint/2010/main" val="575516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93084"/>
            <a:ext cx="10992267" cy="372430"/>
          </a:xfrm>
        </p:spPr>
        <p:txBody>
          <a:bodyPr>
            <a:normAutofit/>
          </a:bodyPr>
          <a:lstStyle/>
          <a:p>
            <a:r>
              <a:rPr lang="en-US" altLang="zh-CN" sz="2200" b="1" dirty="0"/>
              <a:t>	</a:t>
            </a:r>
            <a:r>
              <a:rPr lang="en-US" altLang="zh-CN" sz="2600" b="1" dirty="0"/>
              <a:t>10.1 Statistics View of results</a:t>
            </a:r>
            <a:endParaRPr lang="zh-CN" altLang="en-US" sz="2800" b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BB0E072-B944-10B0-BE9A-0165D1CF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0489"/>
              </p:ext>
            </p:extLst>
          </p:nvPr>
        </p:nvGraphicFramePr>
        <p:xfrm>
          <a:off x="208067" y="4895150"/>
          <a:ext cx="756156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628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1946061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1970266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1868607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341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34133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34133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857898"/>
              </p:ext>
            </p:extLst>
          </p:nvPr>
        </p:nvGraphicFramePr>
        <p:xfrm>
          <a:off x="208067" y="575019"/>
          <a:ext cx="11564149" cy="4320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059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618C1-EED9-3ED2-618A-4E338C7E2A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436" y="191642"/>
            <a:ext cx="10992267" cy="503323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AIS: </a:t>
            </a:r>
            <a:r>
              <a:rPr lang="en-GB" altLang="zh-CN" sz="3200" b="0" i="0" dirty="0">
                <a:solidFill>
                  <a:srgbClr val="000000"/>
                </a:solidFill>
                <a:effectLst/>
                <a:latin typeface="Linux Libertine"/>
              </a:rPr>
              <a:t>Automatic Identification System</a:t>
            </a:r>
          </a:p>
          <a:p>
            <a:endParaRPr lang="zh-CN" alt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47186-1E45-B62D-B9E7-B476E91B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201" y="270570"/>
            <a:ext cx="4140363" cy="3855547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C280F1-4BB2-D3AB-3957-4A360BB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057128"/>
              </p:ext>
            </p:extLst>
          </p:nvPr>
        </p:nvGraphicFramePr>
        <p:xfrm>
          <a:off x="215581" y="4205045"/>
          <a:ext cx="88026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637">
                  <a:extLst>
                    <a:ext uri="{9D8B030D-6E8A-4147-A177-3AD203B41FA5}">
                      <a16:colId xmlns:a16="http://schemas.microsoft.com/office/drawing/2014/main" val="2895727862"/>
                    </a:ext>
                  </a:extLst>
                </a:gridCol>
                <a:gridCol w="2532611">
                  <a:extLst>
                    <a:ext uri="{9D8B030D-6E8A-4147-A177-3AD203B41FA5}">
                      <a16:colId xmlns:a16="http://schemas.microsoft.com/office/drawing/2014/main" val="4146193043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3697977182"/>
                    </a:ext>
                  </a:extLst>
                </a:gridCol>
                <a:gridCol w="1252451">
                  <a:extLst>
                    <a:ext uri="{9D8B030D-6E8A-4147-A177-3AD203B41FA5}">
                      <a16:colId xmlns:a16="http://schemas.microsoft.com/office/drawing/2014/main" val="1314656926"/>
                    </a:ext>
                  </a:extLst>
                </a:gridCol>
                <a:gridCol w="1213658">
                  <a:extLst>
                    <a:ext uri="{9D8B030D-6E8A-4147-A177-3AD203B41FA5}">
                      <a16:colId xmlns:a16="http://schemas.microsoft.com/office/drawing/2014/main" val="1084987991"/>
                    </a:ext>
                  </a:extLst>
                </a:gridCol>
                <a:gridCol w="1180408">
                  <a:extLst>
                    <a:ext uri="{9D8B030D-6E8A-4147-A177-3AD203B41FA5}">
                      <a16:colId xmlns:a16="http://schemas.microsoft.com/office/drawing/2014/main" val="297258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altLang="zh-CN" dirty="0"/>
                        <a:t>MMSI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 err="1"/>
                        <a:t>BaseDateTime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LAT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LON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SOG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COG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12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367369550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2019-09-08T00:00:06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31.14314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-81.49662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122.8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6713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AE5453F-DF89-66CE-9075-19E3CABF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6" y="718804"/>
            <a:ext cx="7543344" cy="3378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D2F91B-60E0-3053-91EA-F0403FA71AFB}"/>
              </a:ext>
            </a:extLst>
          </p:cNvPr>
          <p:cNvSpPr txBox="1"/>
          <p:nvPr/>
        </p:nvSpPr>
        <p:spPr>
          <a:xfrm>
            <a:off x="214436" y="5025653"/>
            <a:ext cx="116180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AIS</a:t>
            </a:r>
            <a:r>
              <a:rPr lang="en-US" altLang="zh-CN" sz="2400" dirty="0"/>
              <a:t> is an automated, autonomous tracking system that tracks the location of vessels anywhere they are in the world.</a:t>
            </a:r>
            <a:endParaRPr lang="en-US" altLang="zh-CN" sz="2400" b="1" dirty="0"/>
          </a:p>
          <a:p>
            <a:r>
              <a:rPr lang="en-US" altLang="zh-CN" sz="2400" b="1" dirty="0"/>
              <a:t>MMSI</a:t>
            </a:r>
            <a:r>
              <a:rPr lang="en-US" altLang="zh-CN" sz="2400" dirty="0"/>
              <a:t>: Maritime Mobile Service Identity, </a:t>
            </a:r>
            <a:r>
              <a:rPr lang="en-US" altLang="zh-CN" sz="2400" b="1" dirty="0"/>
              <a:t>LAT/LON</a:t>
            </a:r>
            <a:r>
              <a:rPr lang="en-US" altLang="zh-CN" sz="2400" dirty="0"/>
              <a:t>: latitude/longitude</a:t>
            </a:r>
          </a:p>
          <a:p>
            <a:r>
              <a:rPr lang="en-US" altLang="zh-CN" sz="2400" b="1" dirty="0"/>
              <a:t>SOG</a:t>
            </a:r>
            <a:r>
              <a:rPr lang="en-US" altLang="zh-CN" sz="2400" dirty="0"/>
              <a:t>: Speed over Ground, </a:t>
            </a:r>
            <a:r>
              <a:rPr lang="en-US" altLang="zh-CN" sz="2400" b="1" dirty="0"/>
              <a:t>COG: </a:t>
            </a:r>
            <a:r>
              <a:rPr lang="en-US" altLang="zh-CN" sz="2400" dirty="0"/>
              <a:t>Course over Ground </a:t>
            </a:r>
          </a:p>
        </p:txBody>
      </p:sp>
    </p:spTree>
    <p:extLst>
      <p:ext uri="{BB962C8B-B14F-4D97-AF65-F5344CB8AC3E}">
        <p14:creationId xmlns:p14="http://schemas.microsoft.com/office/powerpoint/2010/main" val="1087114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93083"/>
            <a:ext cx="10992267" cy="78298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b="1" dirty="0"/>
              <a:t>10. Comparing the performance of different models</a:t>
            </a:r>
          </a:p>
          <a:p>
            <a:r>
              <a:rPr lang="en-US" altLang="zh-CN" sz="2200" b="1" dirty="0"/>
              <a:t>	</a:t>
            </a:r>
            <a:r>
              <a:rPr lang="en-US" altLang="zh-CN" sz="2600" b="1" dirty="0"/>
              <a:t>10.1 Statistics View of results</a:t>
            </a:r>
            <a:endParaRPr lang="zh-CN" altLang="en-US" sz="2800" b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BB0E072-B944-10B0-BE9A-0165D1CF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6228"/>
              </p:ext>
            </p:extLst>
          </p:nvPr>
        </p:nvGraphicFramePr>
        <p:xfrm>
          <a:off x="328527" y="5348373"/>
          <a:ext cx="8662160" cy="1364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432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3825420975"/>
                    </a:ext>
                  </a:extLst>
                </a:gridCol>
              </a:tblGrid>
              <a:tr h="4548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5484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5484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927317"/>
              </p:ext>
            </p:extLst>
          </p:nvPr>
        </p:nvGraphicFramePr>
        <p:xfrm>
          <a:off x="328527" y="876072"/>
          <a:ext cx="11208243" cy="4391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098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14" y="115444"/>
            <a:ext cx="10992267" cy="371872"/>
          </a:xfrm>
        </p:spPr>
        <p:txBody>
          <a:bodyPr>
            <a:normAutofit/>
          </a:bodyPr>
          <a:lstStyle/>
          <a:p>
            <a:r>
              <a:rPr lang="en-US" altLang="zh-CN" b="1" dirty="0"/>
              <a:t>10.2 Map View of results</a:t>
            </a:r>
            <a:endParaRPr lang="zh-CN" altLang="en-US" b="1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58D516B-7FE5-9960-C3C7-F1B0FBB13ABB}"/>
              </a:ext>
            </a:extLst>
          </p:cNvPr>
          <p:cNvSpPr txBox="1">
            <a:spLocks/>
          </p:cNvSpPr>
          <p:nvPr/>
        </p:nvSpPr>
        <p:spPr>
          <a:xfrm>
            <a:off x="175214" y="91972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7</a:t>
            </a:r>
            <a:endParaRPr lang="zh-CN" altLang="en-US" b="1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A55628-F39F-9AC1-1DF8-8AEDA3E61EAC}"/>
              </a:ext>
            </a:extLst>
          </p:cNvPr>
          <p:cNvSpPr txBox="1">
            <a:spLocks/>
          </p:cNvSpPr>
          <p:nvPr/>
        </p:nvSpPr>
        <p:spPr>
          <a:xfrm>
            <a:off x="6580073" y="101189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8</a:t>
            </a:r>
            <a:endParaRPr lang="zh-CN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5B176-349A-9400-5D1D-317DF22D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3" y="1383762"/>
            <a:ext cx="5261907" cy="535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06E8E-5E99-E11E-3495-1933EAF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82" y="1383762"/>
            <a:ext cx="5473046" cy="53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5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3AC73E-AC7C-34C8-D353-F58CCFE3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81" y="803984"/>
            <a:ext cx="7516058" cy="3663732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9EF084AB-F2E6-630C-6A45-3D91E2A724A9}"/>
              </a:ext>
            </a:extLst>
          </p:cNvPr>
          <p:cNvSpPr/>
          <p:nvPr/>
        </p:nvSpPr>
        <p:spPr>
          <a:xfrm rot="7156514">
            <a:off x="6882979" y="2038039"/>
            <a:ext cx="640628" cy="1104563"/>
          </a:xfrm>
          <a:prstGeom prst="leftBrac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2CE727-2808-7C48-A4F5-E913051670B3}"/>
              </a:ext>
            </a:extLst>
          </p:cNvPr>
          <p:cNvCxnSpPr>
            <a:cxnSpLocks/>
          </p:cNvCxnSpPr>
          <p:nvPr/>
        </p:nvCxnSpPr>
        <p:spPr>
          <a:xfrm flipV="1">
            <a:off x="7351588" y="1961739"/>
            <a:ext cx="897736" cy="358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C25692-5210-A351-216A-19596D79C8B5}"/>
              </a:ext>
            </a:extLst>
          </p:cNvPr>
          <p:cNvSpPr txBox="1"/>
          <p:nvPr/>
        </p:nvSpPr>
        <p:spPr>
          <a:xfrm>
            <a:off x="243181" y="5138490"/>
            <a:ext cx="11894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 </a:t>
            </a:r>
            <a:r>
              <a:rPr lang="en-US" altLang="zh-CN" sz="2400" b="1" dirty="0"/>
              <a:t>segment</a:t>
            </a:r>
            <a:r>
              <a:rPr lang="en-US" altLang="zh-CN" sz="2400" dirty="0"/>
              <a:t> contains the information about a ship's journey over </a:t>
            </a:r>
            <a:r>
              <a:rPr lang="en-US" altLang="zh-CN" sz="2400" b="1" dirty="0"/>
              <a:t>a 10-minute period</a:t>
            </a:r>
            <a:r>
              <a:rPr lang="en-US" altLang="zh-CN" sz="2400" dirty="0"/>
              <a:t>. </a:t>
            </a:r>
          </a:p>
          <a:p>
            <a:endParaRPr lang="en-US" altLang="zh-CN" sz="2400" dirty="0"/>
          </a:p>
          <a:p>
            <a:r>
              <a:rPr lang="en-US" altLang="zh-CN" sz="2400" dirty="0"/>
              <a:t>One AIS signal point of one ship per minute can be acquired, but sometimes some signal points may be lost. So in a ten-minute period, we can get up to 10 signal points of a ship.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45565-E5CC-25D0-3E0B-2618D7160A1E}"/>
              </a:ext>
            </a:extLst>
          </p:cNvPr>
          <p:cNvSpPr txBox="1"/>
          <p:nvPr/>
        </p:nvSpPr>
        <p:spPr>
          <a:xfrm>
            <a:off x="5990668" y="3253220"/>
            <a:ext cx="17685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The </a:t>
            </a:r>
            <a:r>
              <a:rPr lang="en-US" altLang="zh-CN" b="1" dirty="0" err="1">
                <a:solidFill>
                  <a:srgbClr val="FF0000"/>
                </a:solidFill>
              </a:rPr>
              <a:t>colour</a:t>
            </a:r>
            <a:r>
              <a:rPr lang="en-US" altLang="zh-CN" b="1" dirty="0">
                <a:solidFill>
                  <a:srgbClr val="FF0000"/>
                </a:solidFill>
              </a:rPr>
              <a:t> here is only to distinguish the segments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26D02-4791-0D23-DC94-525874914427}"/>
              </a:ext>
            </a:extLst>
          </p:cNvPr>
          <p:cNvSpPr txBox="1"/>
          <p:nvPr/>
        </p:nvSpPr>
        <p:spPr>
          <a:xfrm>
            <a:off x="243181" y="75416"/>
            <a:ext cx="93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b="1" dirty="0"/>
              <a:t>What is our </a:t>
            </a:r>
            <a:r>
              <a:rPr lang="en-US" altLang="zh-CN" sz="3600" b="1" dirty="0"/>
              <a:t>goal</a:t>
            </a:r>
            <a:r>
              <a:rPr lang="zh-CN" altLang="en-US" sz="3600" b="1" dirty="0"/>
              <a:t>？</a:t>
            </a:r>
            <a:endParaRPr lang="zh-CN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ADE4A-1DFE-F3C4-B2D9-325008D001AB}"/>
              </a:ext>
            </a:extLst>
          </p:cNvPr>
          <p:cNvSpPr txBox="1"/>
          <p:nvPr/>
        </p:nvSpPr>
        <p:spPr>
          <a:xfrm>
            <a:off x="8238491" y="1895622"/>
            <a:ext cx="4107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Our goal is to detect if this segment is anomalous!!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DFE41-4B4D-59E0-5BDD-39037111FCE2}"/>
              </a:ext>
            </a:extLst>
          </p:cNvPr>
          <p:cNvSpPr txBox="1"/>
          <p:nvPr/>
        </p:nvSpPr>
        <p:spPr>
          <a:xfrm>
            <a:off x="243181" y="4532658"/>
            <a:ext cx="93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b="1" dirty="0"/>
              <a:t>What is </a:t>
            </a:r>
            <a:r>
              <a:rPr lang="en-US" altLang="zh-CN" sz="3600" b="1" dirty="0"/>
              <a:t>segment</a:t>
            </a:r>
            <a:r>
              <a:rPr lang="zh-CN" altLang="en-US" sz="3600" b="1" dirty="0"/>
              <a:t>？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7045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770F1CC-AEB3-BA11-CBFB-C0D52C859E56}"/>
              </a:ext>
            </a:extLst>
          </p:cNvPr>
          <p:cNvSpPr txBox="1"/>
          <p:nvPr/>
        </p:nvSpPr>
        <p:spPr>
          <a:xfrm>
            <a:off x="182095" y="115061"/>
            <a:ext cx="7326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b="1" dirty="0"/>
              <a:t>Method: Supervised learning </a:t>
            </a:r>
            <a:endParaRPr lang="zh-CN" altLang="en-US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6D47DB-4EEF-8800-1FA6-0B731809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1" y="1530833"/>
            <a:ext cx="4397056" cy="44867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4B459C-511F-D26F-3E6B-B67F28E0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7" y="1530833"/>
            <a:ext cx="4397055" cy="44867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568AB8-B2F3-8259-ECD0-9B0B87445074}"/>
              </a:ext>
            </a:extLst>
          </p:cNvPr>
          <p:cNvSpPr txBox="1"/>
          <p:nvPr/>
        </p:nvSpPr>
        <p:spPr>
          <a:xfrm>
            <a:off x="580187" y="6072580"/>
            <a:ext cx="4127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Treat all real data as normal</a:t>
            </a:r>
            <a:endParaRPr lang="zh-CN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E3BB44-3DCE-60DE-E4D8-E9CAD80F0A46}"/>
              </a:ext>
            </a:extLst>
          </p:cNvPr>
          <p:cNvSpPr txBox="1"/>
          <p:nvPr/>
        </p:nvSpPr>
        <p:spPr>
          <a:xfrm>
            <a:off x="5836478" y="6017623"/>
            <a:ext cx="63555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Set up abnormal scenarios and </a:t>
            </a:r>
            <a:r>
              <a:rPr lang="en-US" altLang="zh-CN" sz="2000" b="1" dirty="0"/>
              <a:t>simulate</a:t>
            </a:r>
            <a:r>
              <a:rPr lang="en-US" altLang="zh-CN" sz="2000" dirty="0"/>
              <a:t> abnormal data</a:t>
            </a:r>
          </a:p>
          <a:p>
            <a:r>
              <a:rPr lang="en-US" altLang="zh-CN" sz="2000" b="1" dirty="0"/>
              <a:t>Treat all simulated data as anomalous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9574F-33E6-4A12-2D1C-C4FF85F0D962}"/>
              </a:ext>
            </a:extLst>
          </p:cNvPr>
          <p:cNvSpPr txBox="1"/>
          <p:nvPr/>
        </p:nvSpPr>
        <p:spPr>
          <a:xfrm>
            <a:off x="445287" y="644879"/>
            <a:ext cx="9809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We use supervised learning to train the model, so we need to set labels for the dataset to distinguish between abnormal and normal data.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173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8940A-213C-58A1-2730-6505CCDD63D7}"/>
              </a:ext>
            </a:extLst>
          </p:cNvPr>
          <p:cNvSpPr txBox="1"/>
          <p:nvPr/>
        </p:nvSpPr>
        <p:spPr>
          <a:xfrm>
            <a:off x="199506" y="112223"/>
            <a:ext cx="590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Feature Selection</a:t>
            </a:r>
            <a:endParaRPr lang="zh-CN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BA34-CDD8-4BCB-4BF2-44AC2490F0C7}"/>
              </a:ext>
            </a:extLst>
          </p:cNvPr>
          <p:cNvSpPr txBox="1"/>
          <p:nvPr/>
        </p:nvSpPr>
        <p:spPr>
          <a:xfrm>
            <a:off x="262821" y="826312"/>
            <a:ext cx="11794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SOG</a:t>
            </a:r>
            <a:r>
              <a:rPr lang="en-US" altLang="zh-CN" sz="2400" dirty="0"/>
              <a:t>: Speed over Ground</a:t>
            </a:r>
          </a:p>
          <a:p>
            <a:pPr marL="342900" indent="-342900">
              <a:buAutoNum type="arabicPeriod"/>
            </a:pPr>
            <a:r>
              <a:rPr lang="en-US" altLang="zh-CN" sz="2400" b="1" dirty="0"/>
              <a:t>COG</a:t>
            </a:r>
            <a:r>
              <a:rPr lang="en-US" altLang="zh-CN" sz="2400" dirty="0"/>
              <a:t>: Course over Ground </a:t>
            </a:r>
          </a:p>
          <a:p>
            <a:pPr marL="342900" indent="-342900">
              <a:buAutoNum type="arabicPeriod"/>
            </a:pPr>
            <a:r>
              <a:rPr lang="en-US" altLang="zh-CN" sz="2400" b="1" dirty="0"/>
              <a:t>Distance</a:t>
            </a:r>
            <a:r>
              <a:rPr lang="en-US" altLang="zh-CN" sz="2400" dirty="0"/>
              <a:t>: Distance between coordinates of two subsequent measurements.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C56A75-6DF9-B914-B32E-311D79955294}"/>
              </a:ext>
            </a:extLst>
          </p:cNvPr>
          <p:cNvCxnSpPr>
            <a:cxnSpLocks/>
          </p:cNvCxnSpPr>
          <p:nvPr/>
        </p:nvCxnSpPr>
        <p:spPr>
          <a:xfrm>
            <a:off x="1045811" y="2173754"/>
            <a:ext cx="31365" cy="3364897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A6528B3D-176B-E794-F16D-16725522B338}"/>
              </a:ext>
            </a:extLst>
          </p:cNvPr>
          <p:cNvSpPr/>
          <p:nvPr/>
        </p:nvSpPr>
        <p:spPr>
          <a:xfrm rot="20869899">
            <a:off x="1609974" y="3045094"/>
            <a:ext cx="6608515" cy="810135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SOG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1848A5F5-CE9D-DA63-3F4C-D9930DAA618B}"/>
              </a:ext>
            </a:extLst>
          </p:cNvPr>
          <p:cNvSpPr/>
          <p:nvPr/>
        </p:nvSpPr>
        <p:spPr>
          <a:xfrm rot="2632619">
            <a:off x="888642" y="2763823"/>
            <a:ext cx="1247744" cy="1479670"/>
          </a:xfrm>
          <a:prstGeom prst="circular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COG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B27A65-9C23-25E1-DC30-888D9EACB7BA}"/>
              </a:ext>
            </a:extLst>
          </p:cNvPr>
          <p:cNvCxnSpPr>
            <a:cxnSpLocks/>
          </p:cNvCxnSpPr>
          <p:nvPr/>
        </p:nvCxnSpPr>
        <p:spPr>
          <a:xfrm>
            <a:off x="8724900" y="1915496"/>
            <a:ext cx="0" cy="3805437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C513573-9ADE-D2DB-FFEA-12CBDCE23D56}"/>
              </a:ext>
            </a:extLst>
          </p:cNvPr>
          <p:cNvSpPr/>
          <p:nvPr/>
        </p:nvSpPr>
        <p:spPr>
          <a:xfrm rot="5400000">
            <a:off x="4621797" y="1178238"/>
            <a:ext cx="558483" cy="764772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07897BB4-EB6D-7582-A840-A14A848F00D0}"/>
              </a:ext>
            </a:extLst>
          </p:cNvPr>
          <p:cNvSpPr/>
          <p:nvPr/>
        </p:nvSpPr>
        <p:spPr>
          <a:xfrm rot="20730038">
            <a:off x="603456" y="3952432"/>
            <a:ext cx="1155319" cy="716331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point1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EFAC5DB8-BC07-5FB3-E4DD-2FBA995C493A}"/>
              </a:ext>
            </a:extLst>
          </p:cNvPr>
          <p:cNvSpPr/>
          <p:nvPr/>
        </p:nvSpPr>
        <p:spPr>
          <a:xfrm>
            <a:off x="8147240" y="2363639"/>
            <a:ext cx="1155319" cy="716331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point2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4A3F74E3-8AE8-A8ED-8BE4-F299D0092BDB}"/>
              </a:ext>
            </a:extLst>
          </p:cNvPr>
          <p:cNvSpPr/>
          <p:nvPr/>
        </p:nvSpPr>
        <p:spPr>
          <a:xfrm>
            <a:off x="9302559" y="2721803"/>
            <a:ext cx="752991" cy="200105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7F093-9EE8-0DA5-8885-0AEE6366A534}"/>
              </a:ext>
            </a:extLst>
          </p:cNvPr>
          <p:cNvSpPr txBox="1"/>
          <p:nvPr/>
        </p:nvSpPr>
        <p:spPr>
          <a:xfrm>
            <a:off x="4041621" y="5351601"/>
            <a:ext cx="255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Difference longitude</a:t>
            </a:r>
            <a:endParaRPr lang="zh-CN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A4662D-1AE1-DB32-CAE8-0ABDA4CDC955}"/>
              </a:ext>
            </a:extLst>
          </p:cNvPr>
          <p:cNvSpPr txBox="1"/>
          <p:nvPr/>
        </p:nvSpPr>
        <p:spPr>
          <a:xfrm>
            <a:off x="10077671" y="3503658"/>
            <a:ext cx="171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Difference latitude</a:t>
            </a:r>
            <a:endParaRPr lang="zh-CN" altLang="en-US" b="1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D30D5D41-F731-E690-C618-D8E54E9498A8}"/>
              </a:ext>
            </a:extLst>
          </p:cNvPr>
          <p:cNvSpPr/>
          <p:nvPr/>
        </p:nvSpPr>
        <p:spPr>
          <a:xfrm rot="4668785">
            <a:off x="4674042" y="271438"/>
            <a:ext cx="558483" cy="781033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C3B2C-05D2-07D6-8948-78B0B25446A2}"/>
              </a:ext>
            </a:extLst>
          </p:cNvPr>
          <p:cNvSpPr txBox="1"/>
          <p:nvPr/>
        </p:nvSpPr>
        <p:spPr>
          <a:xfrm rot="20946277">
            <a:off x="4972696" y="4067666"/>
            <a:ext cx="171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Distance</a:t>
            </a:r>
            <a:endParaRPr lang="zh-CN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242CF-15D9-E461-BB53-E04C018B093A}"/>
              </a:ext>
            </a:extLst>
          </p:cNvPr>
          <p:cNvSpPr txBox="1"/>
          <p:nvPr/>
        </p:nvSpPr>
        <p:spPr>
          <a:xfrm>
            <a:off x="262821" y="5951613"/>
            <a:ext cx="11929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So we select 3 Features for each time points, and each segment have max. 10 time points.               			     Each segment is represented as an array of shape 10 x 3</a:t>
            </a:r>
            <a:r>
              <a:rPr lang="en-US" altLang="zh-CN" sz="2000" dirty="0"/>
              <a:t>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D22920B-F8FE-DCAC-D283-0541C5F81F72}"/>
              </a:ext>
            </a:extLst>
          </p:cNvPr>
          <p:cNvSpPr/>
          <p:nvPr/>
        </p:nvSpPr>
        <p:spPr>
          <a:xfrm>
            <a:off x="1395146" y="6367111"/>
            <a:ext cx="2018615" cy="413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51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C312B-A20B-DD40-9C1B-FFD0104DD0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602" y="163051"/>
            <a:ext cx="10992267" cy="518215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Data Generation</a:t>
            </a:r>
            <a:endParaRPr lang="zh-CN" alt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F50CF-D14F-316C-B423-DD79F7C4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98" y="2867874"/>
            <a:ext cx="3890298" cy="3827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11FCE-12FA-6E74-762E-506B031E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" y="2578024"/>
            <a:ext cx="3746486" cy="4116925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9D8CF55-FA2A-F65C-EE20-4671035D91CE}"/>
              </a:ext>
            </a:extLst>
          </p:cNvPr>
          <p:cNvSpPr txBox="1">
            <a:spLocks/>
          </p:cNvSpPr>
          <p:nvPr/>
        </p:nvSpPr>
        <p:spPr>
          <a:xfrm>
            <a:off x="510417" y="1301895"/>
            <a:ext cx="10992267" cy="5182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2800" b="1" dirty="0"/>
              <a:t>F</a:t>
            </a:r>
            <a:r>
              <a:rPr lang="en-US" altLang="zh-CN" sz="2800" b="1" dirty="0" err="1"/>
              <a:t>irstly</a:t>
            </a:r>
            <a:r>
              <a:rPr lang="en-US" altLang="zh-CN" sz="2800" b="1" dirty="0"/>
              <a:t> generate points and then make segments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8316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6C2357-5B06-A761-211D-129F0BDA8829}"/>
              </a:ext>
            </a:extLst>
          </p:cNvPr>
          <p:cNvSpPr txBox="1"/>
          <p:nvPr/>
        </p:nvSpPr>
        <p:spPr>
          <a:xfrm>
            <a:off x="0" y="17855"/>
            <a:ext cx="937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Data preprocessing</a:t>
            </a:r>
            <a:endParaRPr lang="zh-CN" altLang="en-US" sz="3600" b="1" dirty="0"/>
          </a:p>
        </p:txBody>
      </p:sp>
      <p:sp>
        <p:nvSpPr>
          <p:cNvPr id="16" name="Google Shape;60;p14">
            <a:extLst>
              <a:ext uri="{FF2B5EF4-FFF2-40B4-BE49-F238E27FC236}">
                <a16:creationId xmlns:a16="http://schemas.microsoft.com/office/drawing/2014/main" id="{8D953950-676C-187E-5884-839C96D6E4A4}"/>
              </a:ext>
            </a:extLst>
          </p:cNvPr>
          <p:cNvSpPr/>
          <p:nvPr/>
        </p:nvSpPr>
        <p:spPr>
          <a:xfrm>
            <a:off x="143298" y="1323692"/>
            <a:ext cx="159780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Real Data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8B38EC6E-80E3-7DE6-1824-F4F44035EFAD}"/>
              </a:ext>
            </a:extLst>
          </p:cNvPr>
          <p:cNvSpPr/>
          <p:nvPr/>
        </p:nvSpPr>
        <p:spPr>
          <a:xfrm>
            <a:off x="2631639" y="1323691"/>
            <a:ext cx="200309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Real Regional Data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64;p14">
            <a:extLst>
              <a:ext uri="{FF2B5EF4-FFF2-40B4-BE49-F238E27FC236}">
                <a16:creationId xmlns:a16="http://schemas.microsoft.com/office/drawing/2014/main" id="{02067472-76FF-8DFE-CEFB-CC6869542F24}"/>
              </a:ext>
            </a:extLst>
          </p:cNvPr>
          <p:cNvSpPr/>
          <p:nvPr/>
        </p:nvSpPr>
        <p:spPr>
          <a:xfrm>
            <a:off x="5695239" y="719267"/>
            <a:ext cx="1842787" cy="16883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 normal segments of shape 10 x 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65;p14">
            <a:extLst>
              <a:ext uri="{FF2B5EF4-FFF2-40B4-BE49-F238E27FC236}">
                <a16:creationId xmlns:a16="http://schemas.microsoft.com/office/drawing/2014/main" id="{380F5763-352F-2291-75E4-4029E44E28DD}"/>
              </a:ext>
            </a:extLst>
          </p:cNvPr>
          <p:cNvSpPr/>
          <p:nvPr/>
        </p:nvSpPr>
        <p:spPr>
          <a:xfrm>
            <a:off x="185844" y="2962022"/>
            <a:ext cx="5300637" cy="9263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Abnormal Data Generation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66;p14">
            <a:extLst>
              <a:ext uri="{FF2B5EF4-FFF2-40B4-BE49-F238E27FC236}">
                <a16:creationId xmlns:a16="http://schemas.microsoft.com/office/drawing/2014/main" id="{3D8C85FA-7402-DC04-B090-23A2A76FAD25}"/>
              </a:ext>
            </a:extLst>
          </p:cNvPr>
          <p:cNvSpPr/>
          <p:nvPr/>
        </p:nvSpPr>
        <p:spPr>
          <a:xfrm>
            <a:off x="5695239" y="2525961"/>
            <a:ext cx="1842787" cy="15930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 abnormal segments of shape  10 x 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74;p15">
            <a:extLst>
              <a:ext uri="{FF2B5EF4-FFF2-40B4-BE49-F238E27FC236}">
                <a16:creationId xmlns:a16="http://schemas.microsoft.com/office/drawing/2014/main" id="{DDF19AD4-808E-4CF5-85DE-D74F74A69BBD}"/>
              </a:ext>
            </a:extLst>
          </p:cNvPr>
          <p:cNvSpPr/>
          <p:nvPr/>
        </p:nvSpPr>
        <p:spPr>
          <a:xfrm>
            <a:off x="7655948" y="700552"/>
            <a:ext cx="2903999" cy="3418442"/>
          </a:xfrm>
          <a:prstGeom prst="rightArrowCallout">
            <a:avLst>
              <a:gd name="adj1" fmla="val 23637"/>
              <a:gd name="adj2" fmla="val 27867"/>
              <a:gd name="adj3" fmla="val 25287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Combine as (N+M) x 10 x 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75;p15">
            <a:extLst>
              <a:ext uri="{FF2B5EF4-FFF2-40B4-BE49-F238E27FC236}">
                <a16:creationId xmlns:a16="http://schemas.microsoft.com/office/drawing/2014/main" id="{6F5879C0-0D90-0063-63E6-88559C7986A5}"/>
              </a:ext>
            </a:extLst>
          </p:cNvPr>
          <p:cNvSpPr/>
          <p:nvPr/>
        </p:nvSpPr>
        <p:spPr>
          <a:xfrm>
            <a:off x="5695240" y="4404220"/>
            <a:ext cx="4960664" cy="2214693"/>
          </a:xfrm>
          <a:prstGeom prst="rightArrowCallout">
            <a:avLst>
              <a:gd name="adj1" fmla="val 25000"/>
              <a:gd name="adj2" fmla="val 25000"/>
              <a:gd name="adj3" fmla="val 38162"/>
              <a:gd name="adj4" fmla="val 61957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Label each segment as normal/abnormal. Save as (N+M) x 2.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76;p15">
            <a:extLst>
              <a:ext uri="{FF2B5EF4-FFF2-40B4-BE49-F238E27FC236}">
                <a16:creationId xmlns:a16="http://schemas.microsoft.com/office/drawing/2014/main" id="{C6FA5F8B-26CA-27A5-C966-95D6291676B8}"/>
              </a:ext>
            </a:extLst>
          </p:cNvPr>
          <p:cNvSpPr/>
          <p:nvPr/>
        </p:nvSpPr>
        <p:spPr>
          <a:xfrm>
            <a:off x="10751859" y="685990"/>
            <a:ext cx="1231659" cy="59329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Model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8DACC4EA-5E2D-D9EE-2E12-FF7B425B7E47}"/>
              </a:ext>
            </a:extLst>
          </p:cNvPr>
          <p:cNvSpPr/>
          <p:nvPr/>
        </p:nvSpPr>
        <p:spPr>
          <a:xfrm>
            <a:off x="942198" y="743284"/>
            <a:ext cx="2231686" cy="4657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Select Region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9F3EB6C7-3251-AD3F-5A17-55C95987A640}"/>
              </a:ext>
            </a:extLst>
          </p:cNvPr>
          <p:cNvSpPr/>
          <p:nvPr/>
        </p:nvSpPr>
        <p:spPr>
          <a:xfrm>
            <a:off x="3574070" y="743285"/>
            <a:ext cx="2231686" cy="4657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Segmentation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9-5CBC-78F9-4E11-979B2613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375" y="279706"/>
            <a:ext cx="10992267" cy="475906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Model: 1D Convolutional Neural Network</a:t>
            </a:r>
            <a:endParaRPr lang="zh-CN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EBBDC-6E37-973B-9BBB-BDF7142C719B}"/>
              </a:ext>
            </a:extLst>
          </p:cNvPr>
          <p:cNvSpPr txBox="1"/>
          <p:nvPr/>
        </p:nvSpPr>
        <p:spPr>
          <a:xfrm>
            <a:off x="481872" y="711808"/>
            <a:ext cx="113927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Why 1D-CNN Model?</a:t>
            </a:r>
          </a:p>
          <a:p>
            <a:endParaRPr lang="en-US" altLang="zh-CN" sz="2400" b="1" dirty="0"/>
          </a:p>
          <a:p>
            <a:r>
              <a:rPr lang="en-GB" altLang="zh-CN" sz="2400" i="1" dirty="0">
                <a:effectLst/>
                <a:latin typeface="-apple-system"/>
              </a:rPr>
              <a:t>“A 1D-CNN Based Deep Learning Technique for Sleep </a:t>
            </a:r>
            <a:r>
              <a:rPr lang="en-GB" altLang="zh-CN" sz="2400" i="1" dirty="0" err="1">
                <a:effectLst/>
                <a:latin typeface="-apple-system"/>
              </a:rPr>
              <a:t>Apnea</a:t>
            </a:r>
            <a:r>
              <a:rPr lang="en-GB" altLang="zh-CN" sz="2400" i="1" dirty="0">
                <a:effectLst/>
                <a:latin typeface="-apple-system"/>
              </a:rPr>
              <a:t> Detection in IoT Sensors</a:t>
            </a:r>
            <a:r>
              <a:rPr lang="en-US" altLang="zh-CN" sz="2400" i="1" dirty="0">
                <a:latin typeface="-apple-system"/>
              </a:rPr>
              <a:t>,</a:t>
            </a:r>
            <a:r>
              <a:rPr lang="zh-CN" altLang="en-US" sz="2400" i="1" dirty="0">
                <a:latin typeface="-apple-system"/>
              </a:rPr>
              <a:t> </a:t>
            </a:r>
            <a:r>
              <a:rPr lang="en-US" altLang="zh-CN" sz="2400" i="1" dirty="0">
                <a:effectLst/>
                <a:latin typeface="-apple-system"/>
              </a:rPr>
              <a:t>(</a:t>
            </a:r>
            <a:r>
              <a:rPr lang="en-GB" altLang="zh-CN" sz="2400" i="1" dirty="0">
                <a:effectLst/>
                <a:latin typeface="-apple-system"/>
              </a:rPr>
              <a:t>ISCAS) 2021”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89688-FEA1-72C7-8406-B28AD93FADB6}"/>
              </a:ext>
            </a:extLst>
          </p:cNvPr>
          <p:cNvSpPr txBox="1"/>
          <p:nvPr/>
        </p:nvSpPr>
        <p:spPr>
          <a:xfrm>
            <a:off x="481872" y="2283607"/>
            <a:ext cx="10244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i="1" dirty="0">
                <a:effectLst/>
                <a:latin typeface="-apple-system"/>
              </a:rPr>
              <a:t>“</a:t>
            </a:r>
            <a:r>
              <a:rPr lang="en-US" altLang="zh-CN" sz="2400" i="1" dirty="0">
                <a:effectLst/>
                <a:latin typeface="-apple-system"/>
              </a:rPr>
              <a:t>Classification of ECG Signals Based on 1D Convolution Neural Network, (</a:t>
            </a:r>
            <a:r>
              <a:rPr lang="en-US" altLang="zh-CN" sz="2400" i="1" dirty="0" err="1">
                <a:effectLst/>
                <a:latin typeface="-apple-system"/>
              </a:rPr>
              <a:t>Healthcom</a:t>
            </a:r>
            <a:r>
              <a:rPr lang="en-US" altLang="zh-CN" sz="2400" i="1" dirty="0">
                <a:effectLst/>
                <a:latin typeface="-apple-system"/>
              </a:rPr>
              <a:t>) 2017</a:t>
            </a:r>
            <a:r>
              <a:rPr lang="en-GB" altLang="zh-CN" sz="2400" i="1" dirty="0">
                <a:effectLst/>
                <a:latin typeface="-apple-system"/>
              </a:rPr>
              <a:t>”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EFAA4C-672C-7146-8C5E-A3B8056F4583}"/>
              </a:ext>
            </a:extLst>
          </p:cNvPr>
          <p:cNvSpPr txBox="1">
            <a:spLocks/>
          </p:cNvSpPr>
          <p:nvPr/>
        </p:nvSpPr>
        <p:spPr>
          <a:xfrm>
            <a:off x="317375" y="3619158"/>
            <a:ext cx="11671846" cy="2453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The 1D-CNN model is widely used for anomaly detection of </a:t>
            </a:r>
            <a:r>
              <a:rPr lang="en-US" altLang="zh-CN" sz="2000" b="1" dirty="0"/>
              <a:t>time-series data </a:t>
            </a:r>
            <a:r>
              <a:rPr lang="en-US" altLang="zh-CN" sz="2000" dirty="0"/>
              <a:t>like </a:t>
            </a:r>
            <a:r>
              <a:rPr lang="en-US" altLang="zh-CN" sz="2000" b="1" dirty="0"/>
              <a:t>ECG signals</a:t>
            </a:r>
            <a:r>
              <a:rPr lang="en-US" altLang="zh-CN" sz="2000" dirty="0"/>
              <a:t>, and </a:t>
            </a:r>
            <a:r>
              <a:rPr lang="en-US" altLang="zh-CN" sz="2000" b="1" dirty="0"/>
              <a:t>AIS signals </a:t>
            </a:r>
            <a:r>
              <a:rPr lang="en-US" altLang="zh-CN" sz="2000" dirty="0"/>
              <a:t>are also time-series data, so we think it is very appropriate to use the 1D-CNN model</a:t>
            </a:r>
          </a:p>
          <a:p>
            <a:endParaRPr lang="en-US" altLang="zh-CN" sz="2000" dirty="0"/>
          </a:p>
          <a:p>
            <a:r>
              <a:rPr lang="en-US" altLang="zh-CN" sz="2000" dirty="0"/>
              <a:t>Compared to models such as RNN-based LSTMs, 1D CNNs have the advantage of </a:t>
            </a:r>
            <a:r>
              <a:rPr lang="en-US" altLang="zh-CN" sz="2000" b="1" dirty="0"/>
              <a:t>being fast to train </a:t>
            </a:r>
            <a:r>
              <a:rPr lang="en-US" altLang="zh-CN" sz="2000" dirty="0"/>
              <a:t>and </a:t>
            </a:r>
            <a:r>
              <a:rPr lang="en-US" altLang="zh-CN" sz="2000" b="1" dirty="0"/>
              <a:t>can be computed in parallel</a:t>
            </a:r>
            <a:r>
              <a:rPr lang="en-US" altLang="zh-CN" sz="2000" dirty="0"/>
              <a:t>.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887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2011</Words>
  <Application>Microsoft Office PowerPoint</Application>
  <PresentationFormat>Widescreen</PresentationFormat>
  <Paragraphs>359</Paragraphs>
  <Slides>31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-apple-system</vt:lpstr>
      <vt:lpstr>Linux Libertine</vt:lpstr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CNN-Model1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PowerPoint Presentation</vt:lpstr>
      <vt:lpstr>PowerPoint Presentation</vt:lpstr>
      <vt:lpstr>Model1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Zhenhao Xu</dc:creator>
  <cp:lastModifiedBy>Zhenhao Xu</cp:lastModifiedBy>
  <cp:revision>23</cp:revision>
  <dcterms:created xsi:type="dcterms:W3CDTF">2023-01-29T14:44:56Z</dcterms:created>
  <dcterms:modified xsi:type="dcterms:W3CDTF">2023-02-07T18:20:37Z</dcterms:modified>
</cp:coreProperties>
</file>